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4358" r:id="rId1"/>
  </p:sldMasterIdLst>
  <p:notesMasterIdLst>
    <p:notesMasterId r:id="rId25"/>
  </p:notesMasterIdLst>
  <p:handoutMasterIdLst>
    <p:handoutMasterId r:id="rId26"/>
  </p:handoutMasterIdLst>
  <p:sldIdLst>
    <p:sldId id="335" r:id="rId2"/>
    <p:sldId id="342" r:id="rId3"/>
    <p:sldId id="362" r:id="rId4"/>
    <p:sldId id="363" r:id="rId5"/>
    <p:sldId id="365" r:id="rId6"/>
    <p:sldId id="364" r:id="rId7"/>
    <p:sldId id="366" r:id="rId8"/>
    <p:sldId id="367" r:id="rId9"/>
    <p:sldId id="369" r:id="rId10"/>
    <p:sldId id="341" r:id="rId11"/>
    <p:sldId id="370" r:id="rId12"/>
    <p:sldId id="388" r:id="rId13"/>
    <p:sldId id="389" r:id="rId14"/>
    <p:sldId id="390" r:id="rId15"/>
    <p:sldId id="392" r:id="rId16"/>
    <p:sldId id="394" r:id="rId17"/>
    <p:sldId id="395" r:id="rId18"/>
    <p:sldId id="393" r:id="rId19"/>
    <p:sldId id="396" r:id="rId20"/>
    <p:sldId id="399" r:id="rId21"/>
    <p:sldId id="397" r:id="rId22"/>
    <p:sldId id="398" r:id="rId23"/>
    <p:sldId id="386" r:id="rId24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" initials="" lastIdx="2" clrIdx="0"/>
  <p:cmAuthor id="2" name="Wisdom Tsou" initials="" lastIdx="3" clrIdx="1"/>
  <p:cmAuthor id="3" name="Lu WANG" initials="LW" lastIdx="12" clrIdx="2">
    <p:extLst>
      <p:ext uri="{19B8F6BF-5375-455C-9EA6-DF929625EA0E}">
        <p15:presenceInfo xmlns:p15="http://schemas.microsoft.com/office/powerpoint/2012/main" userId="25ea39ace75ee5e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00"/>
    <a:srgbClr val="FDFD97"/>
    <a:srgbClr val="AF0634"/>
    <a:srgbClr val="CCFFFF"/>
    <a:srgbClr val="FF5050"/>
    <a:srgbClr val="FF3399"/>
    <a:srgbClr val="EAEAEA"/>
    <a:srgbClr val="000000"/>
    <a:srgbClr val="1B9A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372" autoAdjust="0"/>
    <p:restoredTop sz="81315" autoAdjust="0"/>
  </p:normalViewPr>
  <p:slideViewPr>
    <p:cSldViewPr>
      <p:cViewPr varScale="1">
        <p:scale>
          <a:sx n="70" d="100"/>
          <a:sy n="70" d="100"/>
        </p:scale>
        <p:origin x="816" y="63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2964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drawings/_rels/vmlDrawing1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image" Target="../media/image18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image" Target="../media/image7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DCDEC757-ED0C-448B-97BB-225F9618227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046E28B-0DC5-426C-8AFD-6D20658FDCB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86B176DE-E2A0-445A-A07B-98CED7153BCE}" type="datetimeFigureOut">
              <a:rPr lang="zh-CN" altLang="en-US"/>
              <a:pPr>
                <a:defRPr/>
              </a:pPr>
              <a:t>2020/3/1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45E6E70-5C75-4110-B8F4-FB3A70AEC5B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2571C67-7EF7-42EC-BD27-1CEE1B20CFA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1A311DE8-E6E0-419C-84B5-D6B316F0400A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65179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306C574A-3F7F-496E-BD5A-487D809809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Arial" charset="0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2BB9507-D2C3-4649-9085-8B65913A59AA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defRPr sz="1200">
                <a:latin typeface="Arial" charset="0"/>
                <a:ea typeface="+mn-ea"/>
              </a:defRPr>
            </a:lvl1pPr>
          </a:lstStyle>
          <a:p>
            <a:pPr>
              <a:defRPr/>
            </a:pPr>
            <a:fld id="{80750DBC-F318-42B9-8CB5-074ADE19A8A6}" type="datetimeFigureOut">
              <a:rPr lang="zh-CN" altLang="en-US"/>
              <a:pPr>
                <a:defRPr/>
              </a:pPr>
              <a:t>2020/3/1</a:t>
            </a:fld>
            <a:endParaRPr lang="zh-CN" altLang="en-US"/>
          </a:p>
        </p:txBody>
      </p:sp>
      <p:sp>
        <p:nvSpPr>
          <p:cNvPr id="4" name="幻灯片图像占位符 3">
            <a:extLst>
              <a:ext uri="{FF2B5EF4-FFF2-40B4-BE49-F238E27FC236}">
                <a16:creationId xmlns:a16="http://schemas.microsoft.com/office/drawing/2014/main" id="{7D961FCE-E9EB-4E71-9294-4824C58119A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>
            <a:extLst>
              <a:ext uri="{FF2B5EF4-FFF2-40B4-BE49-F238E27FC236}">
                <a16:creationId xmlns:a16="http://schemas.microsoft.com/office/drawing/2014/main" id="{FEBAFF4F-718A-4200-BC72-97FEC4DED50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B2CBE88-50F0-41B8-AF9F-63202783FA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Arial" charset="0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06881C2-C5AA-4B4D-B2C1-92A9D8ECFD8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BA3E8C68-2FB9-4473-B76B-BC3B9587EF6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336054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>
            <a:extLst>
              <a:ext uri="{FF2B5EF4-FFF2-40B4-BE49-F238E27FC236}">
                <a16:creationId xmlns:a16="http://schemas.microsoft.com/office/drawing/2014/main" id="{42A6FDA3-3088-4974-9896-EC0BF8A0CF0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86487657-A871-409E-8EFE-89BBA7D15147}" type="slidenum">
              <a:rPr lang="zh-TW" altLang="en-US" smtClean="0">
                <a:latin typeface="Arial" panose="020B0604020202020204" pitchFamily="34" charset="0"/>
                <a:ea typeface="PMingLiU" panose="02020500000000000000" pitchFamily="18" charset="-120"/>
              </a:rPr>
              <a:pPr>
                <a:spcBef>
                  <a:spcPct val="0"/>
                </a:spcBef>
              </a:pPr>
              <a:t>1</a:t>
            </a:fld>
            <a:endParaRPr lang="en-US" altLang="zh-TW">
              <a:latin typeface="Arial" panose="020B0604020202020204" pitchFamily="34" charset="0"/>
              <a:ea typeface="PMingLiU" panose="02020500000000000000" pitchFamily="18" charset="-120"/>
            </a:endParaRPr>
          </a:p>
        </p:txBody>
      </p:sp>
      <p:sp>
        <p:nvSpPr>
          <p:cNvPr id="6147" name="Rectangle 2">
            <a:extLst>
              <a:ext uri="{FF2B5EF4-FFF2-40B4-BE49-F238E27FC236}">
                <a16:creationId xmlns:a16="http://schemas.microsoft.com/office/drawing/2014/main" id="{A09F53C4-6CF3-4300-83C0-6853175B27E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8" name="Rectangle 3">
            <a:extLst>
              <a:ext uri="{FF2B5EF4-FFF2-40B4-BE49-F238E27FC236}">
                <a16:creationId xmlns:a16="http://schemas.microsoft.com/office/drawing/2014/main" id="{A5B32150-BABA-49DA-BDFD-6479226AA8F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zh-CN"/>
          </a:p>
          <a:p>
            <a:pPr eaLnBrk="1" hangingPunct="1">
              <a:spcBef>
                <a:spcPct val="0"/>
              </a:spcBef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61765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>
            <a:extLst>
              <a:ext uri="{FF2B5EF4-FFF2-40B4-BE49-F238E27FC236}">
                <a16:creationId xmlns:a16="http://schemas.microsoft.com/office/drawing/2014/main" id="{42A6FDA3-3088-4974-9896-EC0BF8A0CF0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86487657-A871-409E-8EFE-89BBA7D15147}" type="slidenum">
              <a:rPr lang="zh-TW" altLang="en-US" smtClean="0">
                <a:latin typeface="Arial" panose="020B0604020202020204" pitchFamily="34" charset="0"/>
                <a:ea typeface="PMingLiU" panose="02020500000000000000" pitchFamily="18" charset="-120"/>
              </a:rPr>
              <a:pPr>
                <a:spcBef>
                  <a:spcPct val="0"/>
                </a:spcBef>
              </a:pPr>
              <a:t>11</a:t>
            </a:fld>
            <a:endParaRPr lang="en-US" altLang="zh-TW">
              <a:latin typeface="Arial" panose="020B0604020202020204" pitchFamily="34" charset="0"/>
              <a:ea typeface="PMingLiU" panose="02020500000000000000" pitchFamily="18" charset="-120"/>
            </a:endParaRPr>
          </a:p>
        </p:txBody>
      </p:sp>
      <p:sp>
        <p:nvSpPr>
          <p:cNvPr id="6147" name="Rectangle 2">
            <a:extLst>
              <a:ext uri="{FF2B5EF4-FFF2-40B4-BE49-F238E27FC236}">
                <a16:creationId xmlns:a16="http://schemas.microsoft.com/office/drawing/2014/main" id="{A09F53C4-6CF3-4300-83C0-6853175B27E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8" name="Rectangle 3">
            <a:extLst>
              <a:ext uri="{FF2B5EF4-FFF2-40B4-BE49-F238E27FC236}">
                <a16:creationId xmlns:a16="http://schemas.microsoft.com/office/drawing/2014/main" id="{A5B32150-BABA-49DA-BDFD-6479226AA8F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zh-CN"/>
          </a:p>
          <a:p>
            <a:pPr eaLnBrk="1" hangingPunct="1">
              <a:spcBef>
                <a:spcPct val="0"/>
              </a:spcBef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61765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0">
            <a:extLst>
              <a:ext uri="{FF2B5EF4-FFF2-40B4-BE49-F238E27FC236}">
                <a16:creationId xmlns:a16="http://schemas.microsoft.com/office/drawing/2014/main" id="{4B85EFCC-FB72-482D-9011-7F8007254B7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075" y="3175"/>
            <a:ext cx="6034088" cy="668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图片 10">
            <a:extLst>
              <a:ext uri="{FF2B5EF4-FFF2-40B4-BE49-F238E27FC236}">
                <a16:creationId xmlns:a16="http://schemas.microsoft.com/office/drawing/2014/main" id="{9130BC23-3B3E-4822-A526-5B5F3784A46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5163" y="125413"/>
            <a:ext cx="17335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AEE1B22D-5788-4C0D-B8AD-D4D04D7C92EB}"/>
              </a:ext>
            </a:extLst>
          </p:cNvPr>
          <p:cNvSpPr/>
          <p:nvPr userDrawn="1"/>
        </p:nvSpPr>
        <p:spPr>
          <a:xfrm>
            <a:off x="2568923" y="-98116"/>
            <a:ext cx="3013967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CN" altLang="en-US" sz="4400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</a:rPr>
              <a:t>计算机网络</a:t>
            </a:r>
          </a:p>
        </p:txBody>
      </p:sp>
      <p:pic>
        <p:nvPicPr>
          <p:cNvPr id="5" name="图片 13">
            <a:extLst>
              <a:ext uri="{FF2B5EF4-FFF2-40B4-BE49-F238E27FC236}">
                <a16:creationId xmlns:a16="http://schemas.microsoft.com/office/drawing/2014/main" id="{19C6D927-6302-4BA4-95AC-EAF79218E5C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0"/>
            <a:ext cx="657225" cy="67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Straight Connector 9">
            <a:extLst>
              <a:ext uri="{FF2B5EF4-FFF2-40B4-BE49-F238E27FC236}">
                <a16:creationId xmlns:a16="http://schemas.microsoft.com/office/drawing/2014/main" id="{BB31C3E0-BD10-47C8-A5FD-089A010D4ABA}"/>
              </a:ext>
            </a:extLst>
          </p:cNvPr>
          <p:cNvCxnSpPr>
            <a:cxnSpLocks/>
          </p:cNvCxnSpPr>
          <p:nvPr userDrawn="1"/>
        </p:nvCxnSpPr>
        <p:spPr>
          <a:xfrm>
            <a:off x="250825" y="1268413"/>
            <a:ext cx="8497888" cy="0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4184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FFFF"/>
            </a:gs>
            <a:gs pos="100000">
              <a:srgbClr val="CEEAF9"/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966B172-84C2-4BB6-8249-403C24F1CB2A}"/>
              </a:ext>
            </a:extLst>
          </p:cNvPr>
          <p:cNvSpPr/>
          <p:nvPr/>
        </p:nvSpPr>
        <p:spPr>
          <a:xfrm>
            <a:off x="0" y="6334125"/>
            <a:ext cx="9144000" cy="666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D5C4CC7-E85A-45CC-BCBE-FA62743B4B8D}"/>
              </a:ext>
            </a:extLst>
          </p:cNvPr>
          <p:cNvCxnSpPr>
            <a:cxnSpLocks/>
          </p:cNvCxnSpPr>
          <p:nvPr/>
        </p:nvCxnSpPr>
        <p:spPr>
          <a:xfrm>
            <a:off x="250825" y="692150"/>
            <a:ext cx="8497888" cy="0"/>
          </a:xfrm>
          <a:prstGeom prst="line">
            <a:avLst/>
          </a:prstGeom>
          <a:ln w="158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4782" r:id="rId1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hdr="0" ftr="0"/>
  <p:txStyles>
    <p:titleStyle>
      <a:lvl1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4800" kern="1200" spc="-50">
          <a:solidFill>
            <a:srgbClr val="404040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4800">
          <a:solidFill>
            <a:srgbClr val="404040"/>
          </a:solidFill>
          <a:latin typeface="Calibri Light" panose="020F0302020204030204" pitchFamily="34" charset="0"/>
        </a:defRPr>
      </a:lvl2pPr>
      <a:lvl3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4800">
          <a:solidFill>
            <a:srgbClr val="404040"/>
          </a:solidFill>
          <a:latin typeface="Calibri Light" panose="020F0302020204030204" pitchFamily="34" charset="0"/>
        </a:defRPr>
      </a:lvl3pPr>
      <a:lvl4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4800">
          <a:solidFill>
            <a:srgbClr val="404040"/>
          </a:solidFill>
          <a:latin typeface="Calibri Light" panose="020F0302020204030204" pitchFamily="34" charset="0"/>
        </a:defRPr>
      </a:lvl4pPr>
      <a:lvl5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4800">
          <a:solidFill>
            <a:srgbClr val="404040"/>
          </a:solidFill>
          <a:latin typeface="Calibri Light" panose="020F0302020204030204" pitchFamily="34" charset="0"/>
        </a:defRPr>
      </a:lvl5pPr>
      <a:lvl6pPr marL="457200" algn="l" rtl="0" fontAlgn="base">
        <a:lnSpc>
          <a:spcPct val="85000"/>
        </a:lnSpc>
        <a:spcBef>
          <a:spcPct val="0"/>
        </a:spcBef>
        <a:spcAft>
          <a:spcPct val="0"/>
        </a:spcAft>
        <a:defRPr sz="4800">
          <a:solidFill>
            <a:srgbClr val="404040"/>
          </a:solidFill>
          <a:latin typeface="Calibri Light" panose="020F0302020204030204" pitchFamily="34" charset="0"/>
        </a:defRPr>
      </a:lvl6pPr>
      <a:lvl7pPr marL="914400" algn="l" rtl="0" fontAlgn="base">
        <a:lnSpc>
          <a:spcPct val="85000"/>
        </a:lnSpc>
        <a:spcBef>
          <a:spcPct val="0"/>
        </a:spcBef>
        <a:spcAft>
          <a:spcPct val="0"/>
        </a:spcAft>
        <a:defRPr sz="4800">
          <a:solidFill>
            <a:srgbClr val="404040"/>
          </a:solidFill>
          <a:latin typeface="Calibri Light" panose="020F0302020204030204" pitchFamily="34" charset="0"/>
        </a:defRPr>
      </a:lvl7pPr>
      <a:lvl8pPr marL="1371600" algn="l" rtl="0" fontAlgn="base">
        <a:lnSpc>
          <a:spcPct val="85000"/>
        </a:lnSpc>
        <a:spcBef>
          <a:spcPct val="0"/>
        </a:spcBef>
        <a:spcAft>
          <a:spcPct val="0"/>
        </a:spcAft>
        <a:defRPr sz="4800">
          <a:solidFill>
            <a:srgbClr val="404040"/>
          </a:solidFill>
          <a:latin typeface="Calibri Light" panose="020F0302020204030204" pitchFamily="34" charset="0"/>
        </a:defRPr>
      </a:lvl8pPr>
      <a:lvl9pPr marL="1828800" algn="l" rtl="0" fontAlgn="base">
        <a:lnSpc>
          <a:spcPct val="85000"/>
        </a:lnSpc>
        <a:spcBef>
          <a:spcPct val="0"/>
        </a:spcBef>
        <a:spcAft>
          <a:spcPct val="0"/>
        </a:spcAft>
        <a:defRPr sz="4800">
          <a:solidFill>
            <a:srgbClr val="404040"/>
          </a:solidFill>
          <a:latin typeface="Calibri Light" panose="020F0302020204030204" pitchFamily="34" charset="0"/>
        </a:defRPr>
      </a:lvl9pPr>
    </p:titleStyle>
    <p:bodyStyle>
      <a:lvl1pPr marL="90488" indent="-90488" algn="l" rtl="0" eaLnBrk="0" fontAlgn="base" hangingPunct="0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rgbClr val="404040"/>
          </a:solidFill>
          <a:latin typeface="+mn-lt"/>
          <a:ea typeface="+mn-ea"/>
          <a:cs typeface="+mn-cs"/>
        </a:defRPr>
      </a:lvl1pPr>
      <a:lvl2pPr marL="382588" indent="-182563" algn="l" rtl="0" eaLnBrk="0" fontAlgn="base" hangingPunct="0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kern="1200">
          <a:solidFill>
            <a:srgbClr val="404040"/>
          </a:solidFill>
          <a:latin typeface="+mn-lt"/>
          <a:ea typeface="+mn-ea"/>
          <a:cs typeface="+mn-cs"/>
        </a:defRPr>
      </a:lvl2pPr>
      <a:lvl3pPr marL="566738" indent="-182563" algn="l" rtl="0" eaLnBrk="0" fontAlgn="base" hangingPunct="0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rgbClr val="404040"/>
          </a:solidFill>
          <a:latin typeface="+mn-lt"/>
          <a:ea typeface="+mn-ea"/>
          <a:cs typeface="+mn-cs"/>
        </a:defRPr>
      </a:lvl3pPr>
      <a:lvl4pPr marL="749300" indent="-182563" algn="l" rtl="0" eaLnBrk="0" fontAlgn="base" hangingPunct="0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rgbClr val="404040"/>
          </a:solidFill>
          <a:latin typeface="+mn-lt"/>
          <a:ea typeface="+mn-ea"/>
          <a:cs typeface="+mn-cs"/>
        </a:defRPr>
      </a:lvl4pPr>
      <a:lvl5pPr marL="931863" indent="-182563" algn="l" rtl="0" eaLnBrk="0" fontAlgn="base" hangingPunct="0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rgbClr val="404040"/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4.emf"/><Relationship Id="rId4" Type="http://schemas.openxmlformats.org/officeDocument/2006/relationships/oleObject" Target="../embeddings/oleObject1.bin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15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9.vml"/><Relationship Id="rId4" Type="http://schemas.openxmlformats.org/officeDocument/2006/relationships/image" Target="../media/image16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0.vml"/><Relationship Id="rId4" Type="http://schemas.openxmlformats.org/officeDocument/2006/relationships/image" Target="../media/image17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1.vml"/><Relationship Id="rId4" Type="http://schemas.openxmlformats.org/officeDocument/2006/relationships/image" Target="../media/image17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2.vml"/><Relationship Id="rId4" Type="http://schemas.openxmlformats.org/officeDocument/2006/relationships/image" Target="../media/image17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3.vml"/><Relationship Id="rId4" Type="http://schemas.openxmlformats.org/officeDocument/2006/relationships/image" Target="../media/image17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19.emf"/><Relationship Id="rId5" Type="http://schemas.openxmlformats.org/officeDocument/2006/relationships/oleObject" Target="../embeddings/oleObject16.bin"/><Relationship Id="rId4" Type="http://schemas.openxmlformats.org/officeDocument/2006/relationships/image" Target="../media/image18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5.vml"/><Relationship Id="rId4" Type="http://schemas.openxmlformats.org/officeDocument/2006/relationships/image" Target="../media/image20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5.em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6.vml"/><Relationship Id="rId4" Type="http://schemas.openxmlformats.org/officeDocument/2006/relationships/image" Target="../media/image21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.vml"/><Relationship Id="rId5" Type="http://schemas.openxmlformats.org/officeDocument/2006/relationships/hyperlink" Target="%E8%AF%BE%E4%BB%B6%E8%A7%86%E9%A2%91/CSMACD%E7%9A%84%E5%B7%A5%E4%BD%9C%E5%8E%9F%E7%90%86.swf" TargetMode="External"/><Relationship Id="rId4" Type="http://schemas.openxmlformats.org/officeDocument/2006/relationships/image" Target="../media/image6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8.e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7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9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6.vml"/><Relationship Id="rId5" Type="http://schemas.openxmlformats.org/officeDocument/2006/relationships/hyperlink" Target="%E8%AF%BE%E4%BB%B6%E8%A7%86%E9%A2%91/%E6%80%BB%E7%BA%BF%E5%9E%8B%E5%B1%80%E5%9F%9F%E7%BD%91%E5%86%B2%E7%AA%81%E7%A4%BA%E6%84%8F%E5%9B%BE.swf" TargetMode="External"/><Relationship Id="rId4" Type="http://schemas.openxmlformats.org/officeDocument/2006/relationships/image" Target="../media/image10.em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14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3">
            <a:extLst>
              <a:ext uri="{FF2B5EF4-FFF2-40B4-BE49-F238E27FC236}">
                <a16:creationId xmlns:a16="http://schemas.microsoft.com/office/drawing/2014/main" id="{663B67E8-4D96-4BF0-9300-B1420A51FAE3}"/>
              </a:ext>
            </a:extLst>
          </p:cNvPr>
          <p:cNvSpPr txBox="1">
            <a:spLocks/>
          </p:cNvSpPr>
          <p:nvPr/>
        </p:nvSpPr>
        <p:spPr bwMode="auto">
          <a:xfrm>
            <a:off x="1116013" y="908050"/>
            <a:ext cx="7416427" cy="504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 kern="1200" spc="-50">
                <a:solidFill>
                  <a:srgbClr val="404040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2pPr>
            <a:lvl3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3pPr>
            <a:lvl4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4pPr>
            <a:lvl5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5pPr>
            <a:lvl6pPr marL="4572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6pPr>
            <a:lvl7pPr marL="9144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7pPr>
            <a:lvl8pPr marL="13716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8pPr>
            <a:lvl9pPr marL="18288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zh-CN" sz="2400" dirty="0">
                <a:solidFill>
                  <a:srgbClr val="215978"/>
                </a:solidFill>
              </a:rPr>
              <a:t>             </a:t>
            </a:r>
            <a:r>
              <a:rPr lang="zh-CN" altLang="zh-CN" sz="2400" dirty="0">
                <a:solidFill>
                  <a:srgbClr val="215978"/>
                </a:solidFill>
              </a:rPr>
              <a:t>第</a:t>
            </a:r>
            <a:r>
              <a:rPr lang="en-US" altLang="zh-CN" sz="2400" dirty="0">
                <a:solidFill>
                  <a:srgbClr val="215978"/>
                </a:solidFill>
              </a:rPr>
              <a:t>5</a:t>
            </a:r>
            <a:r>
              <a:rPr lang="zh-CN" altLang="zh-CN" sz="2400" dirty="0">
                <a:solidFill>
                  <a:srgbClr val="215978"/>
                </a:solidFill>
              </a:rPr>
              <a:t>章 </a:t>
            </a:r>
            <a:r>
              <a:rPr lang="zh-CN" altLang="en-US" sz="2400" dirty="0">
                <a:solidFill>
                  <a:srgbClr val="215978"/>
                </a:solidFill>
              </a:rPr>
              <a:t>局域网技术与数据链路层协议</a:t>
            </a:r>
            <a:endParaRPr lang="zh-CN" altLang="zh-CN" sz="2400" dirty="0">
              <a:solidFill>
                <a:srgbClr val="215978"/>
              </a:solidFill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709392" y="1772816"/>
            <a:ext cx="8111079" cy="1512168"/>
            <a:chOff x="709393" y="1772816"/>
            <a:chExt cx="7725216" cy="1487272"/>
          </a:xfrm>
        </p:grpSpPr>
        <p:sp>
          <p:nvSpPr>
            <p:cNvPr id="4" name="矩形 3"/>
            <p:cNvSpPr/>
            <p:nvPr/>
          </p:nvSpPr>
          <p:spPr>
            <a:xfrm>
              <a:off x="755576" y="1772816"/>
              <a:ext cx="7632848" cy="1440160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L 形 4"/>
            <p:cNvSpPr/>
            <p:nvPr/>
          </p:nvSpPr>
          <p:spPr>
            <a:xfrm rot="5400000">
              <a:off x="696481" y="1785730"/>
              <a:ext cx="288030" cy="262206"/>
            </a:xfrm>
            <a:prstGeom prst="corner">
              <a:avLst>
                <a:gd name="adj1" fmla="val 26554"/>
                <a:gd name="adj2" fmla="val 21879"/>
              </a:avLst>
            </a:prstGeom>
            <a:solidFill>
              <a:schemeClr val="accent2">
                <a:lumMod val="90000"/>
              </a:schemeClr>
            </a:solidFill>
            <a:ln>
              <a:solidFill>
                <a:schemeClr val="accent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L 形 7"/>
            <p:cNvSpPr/>
            <p:nvPr/>
          </p:nvSpPr>
          <p:spPr>
            <a:xfrm rot="16200000">
              <a:off x="8171937" y="2997417"/>
              <a:ext cx="263137" cy="262206"/>
            </a:xfrm>
            <a:prstGeom prst="corner">
              <a:avLst>
                <a:gd name="adj1" fmla="val 30609"/>
                <a:gd name="adj2" fmla="val 23906"/>
              </a:avLst>
            </a:prstGeom>
            <a:solidFill>
              <a:schemeClr val="accent2">
                <a:lumMod val="90000"/>
              </a:schemeClr>
            </a:solidFill>
            <a:ln>
              <a:solidFill>
                <a:schemeClr val="accent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内容占位符 4">
            <a:extLst>
              <a:ext uri="{FF2B5EF4-FFF2-40B4-BE49-F238E27FC236}">
                <a16:creationId xmlns:a16="http://schemas.microsoft.com/office/drawing/2014/main" id="{98A85325-C10F-4255-90E0-B1162312A650}"/>
              </a:ext>
            </a:extLst>
          </p:cNvPr>
          <p:cNvSpPr txBox="1">
            <a:spLocks/>
          </p:cNvSpPr>
          <p:nvPr/>
        </p:nvSpPr>
        <p:spPr bwMode="auto">
          <a:xfrm>
            <a:off x="755576" y="1772816"/>
            <a:ext cx="7992888" cy="1459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90488" indent="-90488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382588" indent="-182563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566738" indent="-182563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749300" indent="-182563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931863" indent="-182563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1389063" indent="-182563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1846263" indent="-182563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2303463" indent="-182563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2760663" indent="-182563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b="0" dirty="0">
                <a:solidFill>
                  <a:schemeClr val="tx2"/>
                </a:solidFill>
                <a:latin typeface="Times New Roman" panose="02020603050405020304" pitchFamily="18" charset="0"/>
              </a:rPr>
              <a:t>局域网参考模型</a:t>
            </a:r>
            <a:endParaRPr lang="en-US" altLang="zh-CN" sz="1600" b="0" dirty="0">
              <a:solidFill>
                <a:schemeClr val="tx2"/>
              </a:solidFill>
              <a:latin typeface="Times New Roman" panose="02020603050405020304" pitchFamily="18" charset="0"/>
            </a:endParaRPr>
          </a:p>
          <a:p>
            <a:pPr marL="5778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1600" b="0" dirty="0">
                <a:solidFill>
                  <a:schemeClr val="tx2"/>
                </a:solidFill>
                <a:latin typeface="Times New Roman" panose="02020603050405020304" pitchFamily="18" charset="0"/>
              </a:rPr>
              <a:t>1980</a:t>
            </a:r>
            <a:r>
              <a:rPr lang="zh-CN" altLang="en-US" sz="1600" b="0" dirty="0">
                <a:solidFill>
                  <a:schemeClr val="tx2"/>
                </a:solidFill>
                <a:latin typeface="Times New Roman" panose="02020603050405020304" pitchFamily="18" charset="0"/>
              </a:rPr>
              <a:t>年</a:t>
            </a:r>
            <a:r>
              <a:rPr lang="en-US" altLang="zh-CN" sz="1600" b="0" dirty="0">
                <a:solidFill>
                  <a:schemeClr val="tx2"/>
                </a:solidFill>
                <a:latin typeface="Times New Roman" panose="02020603050405020304" pitchFamily="18" charset="0"/>
              </a:rPr>
              <a:t>2</a:t>
            </a:r>
            <a:r>
              <a:rPr lang="zh-CN" altLang="en-US" sz="1600" b="0" dirty="0">
                <a:solidFill>
                  <a:schemeClr val="tx2"/>
                </a:solidFill>
                <a:latin typeface="Times New Roman" panose="02020603050405020304" pitchFamily="18" charset="0"/>
              </a:rPr>
              <a:t>月，</a:t>
            </a:r>
            <a:r>
              <a:rPr lang="en-US" altLang="zh-CN" sz="1600" b="0" dirty="0">
                <a:solidFill>
                  <a:schemeClr val="tx2"/>
                </a:solidFill>
                <a:latin typeface="Times New Roman" panose="02020603050405020304" pitchFamily="18" charset="0"/>
              </a:rPr>
              <a:t>IEEE</a:t>
            </a:r>
            <a:r>
              <a:rPr lang="zh-CN" altLang="en-US" sz="1600" b="0" dirty="0">
                <a:solidFill>
                  <a:schemeClr val="tx2"/>
                </a:solidFill>
                <a:latin typeface="Times New Roman" panose="02020603050405020304" pitchFamily="18" charset="0"/>
              </a:rPr>
              <a:t>成立局域网标准委员会（简称</a:t>
            </a:r>
            <a:r>
              <a:rPr lang="en-US" altLang="zh-CN" sz="1600" b="0" dirty="0">
                <a:solidFill>
                  <a:schemeClr val="tx2"/>
                </a:solidFill>
                <a:latin typeface="Times New Roman" panose="02020603050405020304" pitchFamily="18" charset="0"/>
              </a:rPr>
              <a:t>IEEE802</a:t>
            </a:r>
            <a:r>
              <a:rPr lang="zh-CN" altLang="en-US" sz="1600" b="0" dirty="0">
                <a:solidFill>
                  <a:schemeClr val="tx2"/>
                </a:solidFill>
                <a:latin typeface="Times New Roman" panose="02020603050405020304" pitchFamily="18" charset="0"/>
              </a:rPr>
              <a:t>委员会）</a:t>
            </a:r>
          </a:p>
          <a:p>
            <a:pPr marL="5778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b="0" dirty="0">
                <a:solidFill>
                  <a:schemeClr val="tx2"/>
                </a:solidFill>
                <a:latin typeface="Times New Roman" panose="02020603050405020304" pitchFamily="18" charset="0"/>
              </a:rPr>
              <a:t>研究重点：解决局部范围内计算机组网问题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zh-CN" sz="1600" b="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9" name="对象 1">
            <a:extLst>
              <a:ext uri="{FF2B5EF4-FFF2-40B4-BE49-F238E27FC236}">
                <a16:creationId xmlns:a16="http://schemas.microsoft.com/office/drawing/2014/main" id="{64424D0A-684C-45F5-B704-69478DCED2E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4599385"/>
              </p:ext>
            </p:extLst>
          </p:nvPr>
        </p:nvGraphicFramePr>
        <p:xfrm>
          <a:off x="971827" y="3266142"/>
          <a:ext cx="3744913" cy="3468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70" name="Visio" r:id="rId4" imgW="2425700" imgH="2247900" progId="Visio.Drawing.11">
                  <p:embed/>
                </p:oleObj>
              </mc:Choice>
              <mc:Fallback>
                <p:oleObj name="Visio" r:id="rId4" imgW="2425700" imgH="2247900" progId="Visio.Drawing.11">
                  <p:embed/>
                  <p:pic>
                    <p:nvPicPr>
                      <p:cNvPr id="4122" name="对象 1">
                        <a:extLst>
                          <a:ext uri="{FF2B5EF4-FFF2-40B4-BE49-F238E27FC236}">
                            <a16:creationId xmlns:a16="http://schemas.microsoft.com/office/drawing/2014/main" id="{8FEA378A-8D76-4FAD-9C8F-DCCAC228FB5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827" y="3266142"/>
                        <a:ext cx="3744913" cy="34686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4">
            <a:extLst>
              <a:ext uri="{FF2B5EF4-FFF2-40B4-BE49-F238E27FC236}">
                <a16:creationId xmlns:a16="http://schemas.microsoft.com/office/drawing/2014/main" id="{4319181D-7DC0-4085-A0CD-7B786937E0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2349" y="4869160"/>
            <a:ext cx="323691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600" dirty="0"/>
              <a:t>不同局域网必须采用相同</a:t>
            </a:r>
            <a:r>
              <a:rPr lang="en-US" altLang="zh-CN" sz="1600" dirty="0"/>
              <a:t>LLC</a:t>
            </a:r>
            <a:r>
              <a:rPr lang="zh-CN" altLang="en-US" sz="1600" dirty="0"/>
              <a:t>协议</a:t>
            </a:r>
            <a:endParaRPr lang="en-US" altLang="en-US" sz="1600" dirty="0"/>
          </a:p>
        </p:txBody>
      </p:sp>
      <p:sp>
        <p:nvSpPr>
          <p:cNvPr id="12" name="Rectangle 30">
            <a:extLst>
              <a:ext uri="{FF2B5EF4-FFF2-40B4-BE49-F238E27FC236}">
                <a16:creationId xmlns:a16="http://schemas.microsoft.com/office/drawing/2014/main" id="{7EF4F1E2-36AD-4A3C-9D90-2CE54E4130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2349" y="5445422"/>
            <a:ext cx="3313113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600" dirty="0"/>
              <a:t>不同局域网可以采用不同</a:t>
            </a:r>
            <a:r>
              <a:rPr lang="en-US" altLang="zh-CN" sz="1600" dirty="0"/>
              <a:t>MAC</a:t>
            </a:r>
            <a:r>
              <a:rPr lang="zh-CN" altLang="en-US" sz="1600" dirty="0"/>
              <a:t>协议</a:t>
            </a:r>
            <a:endParaRPr lang="en-US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24597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4"/>
          <p:cNvSpPr txBox="1">
            <a:spLocks/>
          </p:cNvSpPr>
          <p:nvPr/>
        </p:nvSpPr>
        <p:spPr bwMode="auto">
          <a:xfrm>
            <a:off x="215106" y="634207"/>
            <a:ext cx="8713788" cy="2881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90488" indent="-90488" algn="l" rtl="0" eaLnBrk="0" fontAlgn="base" hangingPunct="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1pPr>
            <a:lvl2pPr marL="382588" indent="-182563" algn="l" rtl="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kern="12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2pPr>
            <a:lvl3pPr marL="566738" indent="-182563" algn="l" rtl="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3pPr>
            <a:lvl4pPr marL="749300" indent="-182563" algn="l" rtl="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4pPr>
            <a:lvl5pPr marL="931863" indent="-182563" algn="l" rtl="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ct val="150000"/>
              </a:lnSpc>
              <a:buNone/>
            </a:pPr>
            <a:r>
              <a:rPr lang="zh-CN" altLang="en-US" sz="2400" b="0" dirty="0">
                <a:solidFill>
                  <a:schemeClr val="tx2"/>
                </a:solidFill>
                <a:latin typeface="Times New Roman" panose="02020603050405020304" pitchFamily="18" charset="0"/>
              </a:rPr>
              <a:t>小结：</a:t>
            </a:r>
            <a:endParaRPr lang="en-US" altLang="zh-CN" sz="2400" b="0" dirty="0">
              <a:solidFill>
                <a:schemeClr val="tx2"/>
              </a:solidFill>
              <a:latin typeface="Times New Roman" panose="02020603050405020304" pitchFamily="18" charset="0"/>
            </a:endParaRP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400" b="0" dirty="0">
                <a:solidFill>
                  <a:schemeClr val="tx2"/>
                </a:solidFill>
                <a:latin typeface="Times New Roman" panose="02020603050405020304" pitchFamily="18" charset="0"/>
              </a:rPr>
              <a:t>1980</a:t>
            </a:r>
            <a:r>
              <a:rPr lang="zh-CN" altLang="en-US" sz="2400" b="0" dirty="0">
                <a:solidFill>
                  <a:schemeClr val="tx2"/>
                </a:solidFill>
                <a:latin typeface="Times New Roman" panose="02020603050405020304" pitchFamily="18" charset="0"/>
              </a:rPr>
              <a:t>年</a:t>
            </a:r>
            <a:r>
              <a:rPr lang="en-US" altLang="zh-CN" sz="2400" b="0" dirty="0">
                <a:solidFill>
                  <a:schemeClr val="tx2"/>
                </a:solidFill>
                <a:latin typeface="Times New Roman" panose="02020603050405020304" pitchFamily="18" charset="0"/>
              </a:rPr>
              <a:t>2</a:t>
            </a:r>
            <a:r>
              <a:rPr lang="zh-CN" altLang="en-US" sz="2400" b="0" dirty="0">
                <a:solidFill>
                  <a:schemeClr val="tx2"/>
                </a:solidFill>
                <a:latin typeface="Times New Roman" panose="02020603050405020304" pitchFamily="18" charset="0"/>
              </a:rPr>
              <a:t>月，</a:t>
            </a:r>
            <a:r>
              <a:rPr lang="en-US" altLang="zh-CN" sz="2400" b="0" dirty="0">
                <a:solidFill>
                  <a:schemeClr val="tx2"/>
                </a:solidFill>
                <a:latin typeface="Times New Roman" panose="02020603050405020304" pitchFamily="18" charset="0"/>
              </a:rPr>
              <a:t>IEEE</a:t>
            </a:r>
            <a:r>
              <a:rPr lang="zh-CN" altLang="en-US" sz="2400" b="0" dirty="0">
                <a:solidFill>
                  <a:schemeClr val="tx2"/>
                </a:solidFill>
                <a:latin typeface="Times New Roman" panose="02020603050405020304" pitchFamily="18" charset="0"/>
              </a:rPr>
              <a:t>成立局域网标准委员会，重点研究局部范围内计算机组网问题</a:t>
            </a: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0" dirty="0">
                <a:solidFill>
                  <a:schemeClr val="tx2"/>
                </a:solidFill>
                <a:latin typeface="Times New Roman" panose="02020603050405020304" pitchFamily="18" charset="0"/>
              </a:rPr>
              <a:t>局域网架构</a:t>
            </a:r>
            <a:endParaRPr lang="en-US" altLang="zh-CN" sz="2400" b="0" dirty="0">
              <a:solidFill>
                <a:schemeClr val="tx2"/>
              </a:solidFill>
              <a:latin typeface="Times New Roman" panose="02020603050405020304" pitchFamily="18" charset="0"/>
            </a:endParaRPr>
          </a:p>
          <a:p>
            <a:pPr lvl="1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b="0" dirty="0">
                <a:solidFill>
                  <a:schemeClr val="tx2"/>
                </a:solidFill>
                <a:latin typeface="Times New Roman" panose="02020603050405020304" pitchFamily="18" charset="0"/>
              </a:rPr>
              <a:t>数据链路层：</a:t>
            </a:r>
            <a:r>
              <a:rPr lang="en-US" altLang="zh-CN" sz="2000" b="0" dirty="0">
                <a:solidFill>
                  <a:schemeClr val="tx2"/>
                </a:solidFill>
                <a:latin typeface="Times New Roman" panose="02020603050405020304" pitchFamily="18" charset="0"/>
              </a:rPr>
              <a:t>LLC</a:t>
            </a:r>
            <a:r>
              <a:rPr lang="zh-CN" altLang="en-US" sz="2000" b="0" dirty="0">
                <a:solidFill>
                  <a:schemeClr val="tx2"/>
                </a:solidFill>
                <a:latin typeface="Times New Roman" panose="02020603050405020304" pitchFamily="18" charset="0"/>
              </a:rPr>
              <a:t>和</a:t>
            </a:r>
            <a:r>
              <a:rPr lang="en-US" altLang="zh-CN" sz="2000" b="0" dirty="0">
                <a:solidFill>
                  <a:schemeClr val="tx2"/>
                </a:solidFill>
                <a:latin typeface="Times New Roman" panose="02020603050405020304" pitchFamily="18" charset="0"/>
              </a:rPr>
              <a:t>MAC</a:t>
            </a:r>
          </a:p>
          <a:p>
            <a:pPr lvl="1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b="0" dirty="0">
                <a:solidFill>
                  <a:schemeClr val="tx2"/>
                </a:solidFill>
                <a:latin typeface="Times New Roman" panose="02020603050405020304" pitchFamily="18" charset="0"/>
              </a:rPr>
              <a:t>物理层</a:t>
            </a:r>
            <a:endParaRPr lang="en-US" altLang="zh-CN" sz="2000" b="0" dirty="0">
              <a:solidFill>
                <a:schemeClr val="tx2"/>
              </a:solidFill>
              <a:latin typeface="Times New Roman" panose="02020603050405020304" pitchFamily="18" charset="0"/>
            </a:endParaRP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0" dirty="0">
                <a:solidFill>
                  <a:schemeClr val="tx2"/>
                </a:solidFill>
                <a:latin typeface="Times New Roman" panose="02020603050405020304" pitchFamily="18" charset="0"/>
              </a:rPr>
              <a:t>以太网</a:t>
            </a:r>
            <a:endParaRPr lang="en-US" altLang="zh-CN" sz="2400" b="0" dirty="0">
              <a:solidFill>
                <a:schemeClr val="tx2"/>
              </a:solidFill>
              <a:latin typeface="Times New Roman" panose="02020603050405020304" pitchFamily="18" charset="0"/>
            </a:endParaRPr>
          </a:p>
          <a:p>
            <a:pPr lvl="2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200" b="0" dirty="0">
                <a:solidFill>
                  <a:schemeClr val="tx2"/>
                </a:solidFill>
                <a:latin typeface="Times New Roman" panose="02020603050405020304" pitchFamily="18" charset="0"/>
              </a:rPr>
              <a:t>帧结构</a:t>
            </a:r>
            <a:endParaRPr lang="en-US" altLang="zh-CN" sz="2200" b="0" dirty="0">
              <a:solidFill>
                <a:schemeClr val="tx2"/>
              </a:solidFill>
              <a:latin typeface="Times New Roman" panose="02020603050405020304" pitchFamily="18" charset="0"/>
            </a:endParaRPr>
          </a:p>
          <a:p>
            <a:pPr lvl="2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200" b="0" dirty="0">
                <a:solidFill>
                  <a:schemeClr val="tx2"/>
                </a:solidFill>
                <a:latin typeface="Times New Roman" panose="02020603050405020304" pitchFamily="18" charset="0"/>
              </a:rPr>
              <a:t>网卡结构</a:t>
            </a:r>
            <a:endParaRPr lang="en-US" altLang="zh-CN" sz="2200" b="0" dirty="0">
              <a:solidFill>
                <a:schemeClr val="tx2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8101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3">
            <a:extLst>
              <a:ext uri="{FF2B5EF4-FFF2-40B4-BE49-F238E27FC236}">
                <a16:creationId xmlns:a16="http://schemas.microsoft.com/office/drawing/2014/main" id="{663B67E8-4D96-4BF0-9300-B1420A51FAE3}"/>
              </a:ext>
            </a:extLst>
          </p:cNvPr>
          <p:cNvSpPr txBox="1">
            <a:spLocks/>
          </p:cNvSpPr>
          <p:nvPr/>
        </p:nvSpPr>
        <p:spPr bwMode="auto">
          <a:xfrm>
            <a:off x="1116013" y="908050"/>
            <a:ext cx="7416427" cy="504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 kern="1200" spc="-50">
                <a:solidFill>
                  <a:srgbClr val="404040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2pPr>
            <a:lvl3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3pPr>
            <a:lvl4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4pPr>
            <a:lvl5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5pPr>
            <a:lvl6pPr marL="4572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6pPr>
            <a:lvl7pPr marL="9144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7pPr>
            <a:lvl8pPr marL="13716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8pPr>
            <a:lvl9pPr marL="18288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zh-CN" sz="2400" dirty="0">
                <a:solidFill>
                  <a:srgbClr val="215978"/>
                </a:solidFill>
              </a:rPr>
              <a:t>             </a:t>
            </a:r>
            <a:r>
              <a:rPr lang="zh-CN" altLang="zh-CN" sz="2400" dirty="0">
                <a:solidFill>
                  <a:srgbClr val="215978"/>
                </a:solidFill>
              </a:rPr>
              <a:t>第</a:t>
            </a:r>
            <a:r>
              <a:rPr lang="en-US" altLang="zh-CN" sz="2400" dirty="0">
                <a:solidFill>
                  <a:srgbClr val="215978"/>
                </a:solidFill>
              </a:rPr>
              <a:t>5</a:t>
            </a:r>
            <a:r>
              <a:rPr lang="zh-CN" altLang="zh-CN" sz="2400" dirty="0">
                <a:solidFill>
                  <a:srgbClr val="215978"/>
                </a:solidFill>
              </a:rPr>
              <a:t>章 </a:t>
            </a:r>
            <a:r>
              <a:rPr lang="zh-CN" altLang="en-US" sz="2400" dirty="0">
                <a:solidFill>
                  <a:srgbClr val="215978"/>
                </a:solidFill>
              </a:rPr>
              <a:t>局域网技术与数据链路层协议</a:t>
            </a:r>
            <a:endParaRPr lang="zh-CN" altLang="zh-CN" sz="2400" dirty="0">
              <a:solidFill>
                <a:srgbClr val="215978"/>
              </a:solidFill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709392" y="1772816"/>
            <a:ext cx="7823047" cy="3384376"/>
            <a:chOff x="709393" y="1772816"/>
            <a:chExt cx="7725216" cy="1487272"/>
          </a:xfrm>
        </p:grpSpPr>
        <p:sp>
          <p:nvSpPr>
            <p:cNvPr id="4" name="矩形 3"/>
            <p:cNvSpPr/>
            <p:nvPr/>
          </p:nvSpPr>
          <p:spPr>
            <a:xfrm>
              <a:off x="755576" y="1772816"/>
              <a:ext cx="7632848" cy="1440160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L 形 4"/>
            <p:cNvSpPr/>
            <p:nvPr/>
          </p:nvSpPr>
          <p:spPr>
            <a:xfrm rot="5400000">
              <a:off x="696481" y="1785730"/>
              <a:ext cx="288030" cy="262206"/>
            </a:xfrm>
            <a:prstGeom prst="corner">
              <a:avLst>
                <a:gd name="adj1" fmla="val 26554"/>
                <a:gd name="adj2" fmla="val 21879"/>
              </a:avLst>
            </a:prstGeom>
            <a:solidFill>
              <a:schemeClr val="accent2">
                <a:lumMod val="90000"/>
              </a:schemeClr>
            </a:solidFill>
            <a:ln>
              <a:solidFill>
                <a:schemeClr val="accent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L 形 7"/>
            <p:cNvSpPr/>
            <p:nvPr/>
          </p:nvSpPr>
          <p:spPr>
            <a:xfrm rot="16200000">
              <a:off x="8171937" y="2997417"/>
              <a:ext cx="263137" cy="262206"/>
            </a:xfrm>
            <a:prstGeom prst="corner">
              <a:avLst>
                <a:gd name="adj1" fmla="val 30609"/>
                <a:gd name="adj2" fmla="val 23906"/>
              </a:avLst>
            </a:prstGeom>
            <a:solidFill>
              <a:schemeClr val="accent2">
                <a:lumMod val="90000"/>
              </a:schemeClr>
            </a:solidFill>
            <a:ln>
              <a:solidFill>
                <a:schemeClr val="accent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内容占位符 4">
            <a:extLst>
              <a:ext uri="{FF2B5EF4-FFF2-40B4-BE49-F238E27FC236}">
                <a16:creationId xmlns:a16="http://schemas.microsoft.com/office/drawing/2014/main" id="{98A85325-C10F-4255-90E0-B1162312A650}"/>
              </a:ext>
            </a:extLst>
          </p:cNvPr>
          <p:cNvSpPr txBox="1">
            <a:spLocks/>
          </p:cNvSpPr>
          <p:nvPr/>
        </p:nvSpPr>
        <p:spPr bwMode="auto">
          <a:xfrm>
            <a:off x="755576" y="1772816"/>
            <a:ext cx="7632848" cy="17281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90488" indent="-90488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382588" indent="-182563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566738" indent="-182563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749300" indent="-182563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931863" indent="-182563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1389063" indent="-182563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1846263" indent="-182563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2303463" indent="-182563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2760663" indent="-182563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b="0" dirty="0">
                <a:solidFill>
                  <a:schemeClr val="tx2"/>
                </a:solidFill>
                <a:latin typeface="Times New Roman" panose="02020603050405020304" pitchFamily="18" charset="0"/>
              </a:rPr>
              <a:t>现代以太网技术</a:t>
            </a:r>
            <a:r>
              <a:rPr lang="en-US" altLang="zh-CN" sz="1600" b="0" dirty="0">
                <a:solidFill>
                  <a:schemeClr val="tx2"/>
                </a:solidFill>
                <a:latin typeface="Times New Roman" panose="02020603050405020304" pitchFamily="18" charset="0"/>
              </a:rPr>
              <a:t>: </a:t>
            </a:r>
            <a:r>
              <a:rPr lang="zh-CN" altLang="en-US" sz="1600" b="0" dirty="0">
                <a:solidFill>
                  <a:schemeClr val="tx2"/>
                </a:solidFill>
                <a:latin typeface="Times New Roman" panose="02020603050405020304" pitchFamily="18" charset="0"/>
              </a:rPr>
              <a:t>交换式局域网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b="0" dirty="0">
                <a:solidFill>
                  <a:schemeClr val="tx2"/>
                </a:solidFill>
                <a:latin typeface="Times New Roman" panose="02020603050405020304" pitchFamily="18" charset="0"/>
              </a:rPr>
              <a:t>交换技术应用于高性能局域网技术</a:t>
            </a:r>
          </a:p>
          <a:p>
            <a:pPr marL="5778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b="0" dirty="0">
                <a:solidFill>
                  <a:schemeClr val="tx2"/>
                </a:solidFill>
                <a:latin typeface="Times New Roman" panose="02020603050405020304" pitchFamily="18" charset="0"/>
              </a:rPr>
              <a:t>传统共享介质局域网（所有结点共享一条传输介质）不可避免发生冲突（结点数量不断增加，网络负荷加重，网络效率急剧下降）</a:t>
            </a:r>
          </a:p>
          <a:p>
            <a:pPr marL="5778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b="0" dirty="0">
                <a:solidFill>
                  <a:schemeClr val="tx2"/>
                </a:solidFill>
                <a:latin typeface="Times New Roman" panose="02020603050405020304" pitchFamily="18" charset="0"/>
              </a:rPr>
              <a:t>克服网络规模与网络性能矛盾，将共享介质改为交换方式，即二层交换技术</a:t>
            </a:r>
            <a:endParaRPr lang="en-US" altLang="zh-CN" sz="1600" b="0" dirty="0">
              <a:solidFill>
                <a:schemeClr val="tx2"/>
              </a:solidFill>
              <a:latin typeface="Times New Roman" panose="02020603050405020304" pitchFamily="18" charset="0"/>
            </a:endParaRPr>
          </a:p>
          <a:p>
            <a:pPr marL="5778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b="0" dirty="0">
                <a:solidFill>
                  <a:schemeClr val="tx2"/>
                </a:solidFill>
                <a:latin typeface="Times New Roman" panose="02020603050405020304" pitchFamily="18" charset="0"/>
              </a:rPr>
              <a:t>二层交换技术不关心三层协议</a:t>
            </a:r>
            <a:endParaRPr lang="en-US" altLang="zh-CN" sz="1600" b="0" dirty="0">
              <a:solidFill>
                <a:schemeClr val="tx2"/>
              </a:solidFill>
              <a:latin typeface="Times New Roman" panose="02020603050405020304" pitchFamily="18" charset="0"/>
            </a:endParaRPr>
          </a:p>
          <a:p>
            <a:pPr marL="762000" lvl="2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b="0" dirty="0">
                <a:solidFill>
                  <a:schemeClr val="tx2"/>
                </a:solidFill>
                <a:latin typeface="Times New Roman" panose="02020603050405020304" pitchFamily="18" charset="0"/>
              </a:rPr>
              <a:t>不会检查网络层，</a:t>
            </a:r>
            <a:r>
              <a:rPr lang="en-US" altLang="zh-CN" sz="1600" b="0" dirty="0">
                <a:solidFill>
                  <a:schemeClr val="tx2"/>
                </a:solidFill>
                <a:latin typeface="Times New Roman" panose="02020603050405020304" pitchFamily="18" charset="0"/>
              </a:rPr>
              <a:t>IPV4</a:t>
            </a:r>
            <a:r>
              <a:rPr lang="zh-CN" altLang="en-US" sz="1600" b="0" dirty="0">
                <a:solidFill>
                  <a:schemeClr val="tx2"/>
                </a:solidFill>
                <a:latin typeface="Times New Roman" panose="02020603050405020304" pitchFamily="18" charset="0"/>
              </a:rPr>
              <a:t>、</a:t>
            </a:r>
            <a:r>
              <a:rPr lang="en-US" altLang="zh-CN" sz="1600" b="0" dirty="0">
                <a:solidFill>
                  <a:schemeClr val="tx2"/>
                </a:solidFill>
                <a:latin typeface="Times New Roman" panose="02020603050405020304" pitchFamily="18" charset="0"/>
              </a:rPr>
              <a:t>IPV6</a:t>
            </a:r>
            <a:r>
              <a:rPr lang="zh-CN" altLang="en-US" sz="1600" b="0" dirty="0">
                <a:solidFill>
                  <a:schemeClr val="tx2"/>
                </a:solidFill>
                <a:latin typeface="Times New Roman" panose="02020603050405020304" pitchFamily="18" charset="0"/>
              </a:rPr>
              <a:t>等三层协议分组均可以穿越二层交换机</a:t>
            </a:r>
            <a:endParaRPr lang="en-US" altLang="zh-CN" sz="1600" b="0" dirty="0">
              <a:solidFill>
                <a:schemeClr val="tx2"/>
              </a:solidFill>
              <a:latin typeface="Times New Roman" panose="02020603050405020304" pitchFamily="18" charset="0"/>
            </a:endParaRPr>
          </a:p>
          <a:p>
            <a:pPr marL="762000" lvl="2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b="0" dirty="0">
                <a:solidFill>
                  <a:schemeClr val="tx2"/>
                </a:solidFill>
                <a:latin typeface="Times New Roman" panose="02020603050405020304" pitchFamily="18" charset="0"/>
              </a:rPr>
              <a:t>网桥、交换机</a:t>
            </a:r>
          </a:p>
          <a:p>
            <a:pPr marL="0" indent="0">
              <a:lnSpc>
                <a:spcPct val="150000"/>
              </a:lnSpc>
            </a:pPr>
            <a:endParaRPr lang="en-US" altLang="zh-CN" sz="1600" b="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2130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251520" y="764704"/>
            <a:ext cx="1569660" cy="4552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lnSpc>
                <a:spcPct val="150000"/>
              </a:lnSpc>
              <a:buNone/>
            </a:pPr>
            <a:r>
              <a:rPr lang="zh-CN" altLang="en-US" b="0" dirty="0">
                <a:solidFill>
                  <a:schemeClr val="tx2"/>
                </a:solidFill>
                <a:latin typeface="Times New Roman" panose="02020603050405020304" pitchFamily="18" charset="0"/>
              </a:rPr>
              <a:t>网桥基本概念</a:t>
            </a:r>
            <a:endParaRPr lang="en-US" altLang="zh-CN" b="0" dirty="0">
              <a:solidFill>
                <a:schemeClr val="tx2"/>
              </a:solidFill>
              <a:latin typeface="Times New Roman" panose="02020603050405020304" pitchFamily="18" charset="0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A178823E-3919-4F1B-8694-0AC3B0BB522A}"/>
              </a:ext>
            </a:extLst>
          </p:cNvPr>
          <p:cNvGrpSpPr/>
          <p:nvPr/>
        </p:nvGrpSpPr>
        <p:grpSpPr>
          <a:xfrm>
            <a:off x="611560" y="1388952"/>
            <a:ext cx="7823047" cy="2016224"/>
            <a:chOff x="709393" y="1772816"/>
            <a:chExt cx="7725216" cy="1487272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A5D00EF2-F1DF-4C4C-9B80-4BAB801E2F05}"/>
                </a:ext>
              </a:extLst>
            </p:cNvPr>
            <p:cNvSpPr/>
            <p:nvPr/>
          </p:nvSpPr>
          <p:spPr>
            <a:xfrm>
              <a:off x="755576" y="1772816"/>
              <a:ext cx="7632848" cy="1440160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L 形 7">
              <a:extLst>
                <a:ext uri="{FF2B5EF4-FFF2-40B4-BE49-F238E27FC236}">
                  <a16:creationId xmlns:a16="http://schemas.microsoft.com/office/drawing/2014/main" id="{83A62374-351E-4F86-B12D-83F97B0F543C}"/>
                </a:ext>
              </a:extLst>
            </p:cNvPr>
            <p:cNvSpPr/>
            <p:nvPr/>
          </p:nvSpPr>
          <p:spPr>
            <a:xfrm rot="5400000">
              <a:off x="696481" y="1785730"/>
              <a:ext cx="288030" cy="262206"/>
            </a:xfrm>
            <a:prstGeom prst="corner">
              <a:avLst>
                <a:gd name="adj1" fmla="val 26554"/>
                <a:gd name="adj2" fmla="val 21879"/>
              </a:avLst>
            </a:prstGeom>
            <a:solidFill>
              <a:schemeClr val="accent2">
                <a:lumMod val="90000"/>
              </a:schemeClr>
            </a:solidFill>
            <a:ln>
              <a:solidFill>
                <a:schemeClr val="accent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L 形 8">
              <a:extLst>
                <a:ext uri="{FF2B5EF4-FFF2-40B4-BE49-F238E27FC236}">
                  <a16:creationId xmlns:a16="http://schemas.microsoft.com/office/drawing/2014/main" id="{9A739D58-E96E-47A0-82A8-D7776552B9D5}"/>
                </a:ext>
              </a:extLst>
            </p:cNvPr>
            <p:cNvSpPr/>
            <p:nvPr/>
          </p:nvSpPr>
          <p:spPr>
            <a:xfrm rot="16200000">
              <a:off x="8171937" y="2997417"/>
              <a:ext cx="263137" cy="262206"/>
            </a:xfrm>
            <a:prstGeom prst="corner">
              <a:avLst>
                <a:gd name="adj1" fmla="val 30609"/>
                <a:gd name="adj2" fmla="val 23906"/>
              </a:avLst>
            </a:prstGeom>
            <a:solidFill>
              <a:schemeClr val="accent2">
                <a:lumMod val="90000"/>
              </a:schemeClr>
            </a:solidFill>
            <a:ln>
              <a:solidFill>
                <a:schemeClr val="accent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内容占位符 4">
            <a:extLst>
              <a:ext uri="{FF2B5EF4-FFF2-40B4-BE49-F238E27FC236}">
                <a16:creationId xmlns:a16="http://schemas.microsoft.com/office/drawing/2014/main" id="{3F27DFA8-2E19-4571-885F-99980F07B80C}"/>
              </a:ext>
            </a:extLst>
          </p:cNvPr>
          <p:cNvSpPr txBox="1">
            <a:spLocks/>
          </p:cNvSpPr>
          <p:nvPr/>
        </p:nvSpPr>
        <p:spPr bwMode="auto">
          <a:xfrm>
            <a:off x="657744" y="1388952"/>
            <a:ext cx="7632848" cy="1944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90488" indent="-90488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382588" indent="-182563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566738" indent="-182563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749300" indent="-182563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931863" indent="-182563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1389063" indent="-182563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1846263" indent="-182563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2303463" indent="-182563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2760663" indent="-182563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b="0" dirty="0">
                <a:solidFill>
                  <a:schemeClr val="tx2"/>
                </a:solidFill>
                <a:latin typeface="Times New Roman" panose="02020603050405020304" pitchFamily="18" charset="0"/>
              </a:rPr>
              <a:t>网桥（数据链路层互联设备），基本特征：</a:t>
            </a:r>
          </a:p>
          <a:p>
            <a:pPr marL="5778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b="0" dirty="0">
                <a:solidFill>
                  <a:schemeClr val="tx2"/>
                </a:solidFill>
                <a:latin typeface="Times New Roman" panose="02020603050405020304" pitchFamily="18" charset="0"/>
              </a:rPr>
              <a:t>互联两个不同数据链路层协议（不同传输介质、不同传输率）</a:t>
            </a:r>
          </a:p>
          <a:p>
            <a:pPr marL="5778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b="0" dirty="0">
                <a:solidFill>
                  <a:schemeClr val="tx2"/>
                </a:solidFill>
                <a:latin typeface="Times New Roman" panose="02020603050405020304" pitchFamily="18" charset="0"/>
              </a:rPr>
              <a:t>以接收、存储、地址过滤与转发方式实现网络之间通信</a:t>
            </a:r>
          </a:p>
          <a:p>
            <a:pPr marL="5778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b="0" dirty="0">
                <a:solidFill>
                  <a:schemeClr val="tx2"/>
                </a:solidFill>
                <a:latin typeface="Times New Roman" panose="02020603050405020304" pitchFamily="18" charset="0"/>
              </a:rPr>
              <a:t>需要互联网络在数据链路层以上采用相同协议</a:t>
            </a:r>
          </a:p>
          <a:p>
            <a:pPr marL="5778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b="0" dirty="0">
                <a:solidFill>
                  <a:schemeClr val="tx2"/>
                </a:solidFill>
                <a:latin typeface="Times New Roman" panose="02020603050405020304" pitchFamily="18" charset="0"/>
              </a:rPr>
              <a:t>分隔两个网络之间的广播通信量，改善互联网络性能与安全性</a:t>
            </a:r>
            <a:endParaRPr lang="en-US" altLang="zh-CN" sz="1600" b="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4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0640585"/>
              </p:ext>
            </p:extLst>
          </p:nvPr>
        </p:nvGraphicFramePr>
        <p:xfrm>
          <a:off x="1282438" y="3441688"/>
          <a:ext cx="4163869" cy="28809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28" name="Visio" r:id="rId3" imgW="4940300" imgH="3911600" progId="Visio.Drawing.11">
                  <p:embed/>
                </p:oleObj>
              </mc:Choice>
              <mc:Fallback>
                <p:oleObj name="Visio" r:id="rId3" imgW="4940300" imgH="3911600" progId="Visio.Drawing.11">
                  <p:embed/>
                  <p:pic>
                    <p:nvPicPr>
                      <p:cNvPr id="14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82438" y="3441688"/>
                        <a:ext cx="4163869" cy="288099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Rectangle 3">
            <a:extLst>
              <a:ext uri="{FF2B5EF4-FFF2-40B4-BE49-F238E27FC236}">
                <a16:creationId xmlns:a16="http://schemas.microsoft.com/office/drawing/2014/main" id="{733C3360-5E60-4A33-A568-B55AE75EC3EB}"/>
              </a:ext>
            </a:extLst>
          </p:cNvPr>
          <p:cNvSpPr/>
          <p:nvPr/>
        </p:nvSpPr>
        <p:spPr bwMode="auto">
          <a:xfrm>
            <a:off x="5940152" y="4725144"/>
            <a:ext cx="1944687" cy="136842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</p:spPr>
        <p:txBody>
          <a:bodyPr anchor="ctr"/>
          <a:lstStyle/>
          <a:p>
            <a:pPr eaLnBrk="1" hangingPunct="1">
              <a:defRPr/>
            </a:pPr>
            <a:endParaRPr lang="en-US" sz="2400">
              <a:latin typeface="Arial" charset="0"/>
              <a:ea typeface="宋体" charset="0"/>
              <a:cs typeface="宋体" charset="0"/>
            </a:endParaRPr>
          </a:p>
        </p:txBody>
      </p:sp>
      <p:sp>
        <p:nvSpPr>
          <p:cNvPr id="16" name="Rectangle 4"/>
          <p:cNvSpPr>
            <a:spLocks noChangeArrowheads="1"/>
          </p:cNvSpPr>
          <p:nvPr/>
        </p:nvSpPr>
        <p:spPr bwMode="auto">
          <a:xfrm>
            <a:off x="6084614" y="4798169"/>
            <a:ext cx="1851025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dirty="0"/>
              <a:t>划分子网</a:t>
            </a:r>
            <a:endParaRPr lang="en-US" altLang="zh-CN" dirty="0"/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dirty="0"/>
              <a:t>既独立</a:t>
            </a:r>
            <a:endParaRPr lang="en-US" altLang="zh-CN" dirty="0"/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dirty="0"/>
              <a:t>又能相互通信</a:t>
            </a:r>
            <a:endParaRPr lang="en-US" altLang="zh-CN" dirty="0"/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dirty="0"/>
              <a:t>安全性</a:t>
            </a:r>
            <a:r>
              <a:rPr lang="en-US" altLang="zh-CN" dirty="0"/>
              <a:t>&amp;</a:t>
            </a:r>
            <a:r>
              <a:rPr lang="zh-CN" altLang="en-US" dirty="0"/>
              <a:t>性能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428993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251520" y="764704"/>
            <a:ext cx="1569660" cy="4552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lnSpc>
                <a:spcPct val="150000"/>
              </a:lnSpc>
              <a:buNone/>
            </a:pPr>
            <a:r>
              <a:rPr lang="zh-CN" altLang="en-US" b="0" dirty="0">
                <a:solidFill>
                  <a:schemeClr val="tx2"/>
                </a:solidFill>
                <a:latin typeface="Times New Roman" panose="02020603050405020304" pitchFamily="18" charset="0"/>
              </a:rPr>
              <a:t>网桥层次结构</a:t>
            </a:r>
          </a:p>
        </p:txBody>
      </p:sp>
      <p:grpSp>
        <p:nvGrpSpPr>
          <p:cNvPr id="31" name="组合 30"/>
          <p:cNvGrpSpPr/>
          <p:nvPr/>
        </p:nvGrpSpPr>
        <p:grpSpPr>
          <a:xfrm>
            <a:off x="-108520" y="3345865"/>
            <a:ext cx="8667750" cy="3300413"/>
            <a:chOff x="0" y="2565400"/>
            <a:chExt cx="8667750" cy="3300413"/>
          </a:xfrm>
        </p:grpSpPr>
        <p:graphicFrame>
          <p:nvGraphicFramePr>
            <p:cNvPr id="11" name="Object 3"/>
            <p:cNvGraphicFramePr>
              <a:graphicFrameLocks noChangeAspect="1"/>
            </p:cNvGraphicFramePr>
            <p:nvPr/>
          </p:nvGraphicFramePr>
          <p:xfrm>
            <a:off x="0" y="2565400"/>
            <a:ext cx="8667750" cy="33004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7652" name="Visio" r:id="rId3" imgW="5600700" imgH="2146300" progId="Visio.Drawing.11">
                    <p:embed/>
                  </p:oleObj>
                </mc:Choice>
                <mc:Fallback>
                  <p:oleObj name="Visio" r:id="rId3" imgW="5600700" imgH="2146300" progId="Visio.Drawing.11">
                    <p:embed/>
                    <p:pic>
                      <p:nvPicPr>
                        <p:cNvPr id="11" name="Object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0" y="2565400"/>
                          <a:ext cx="8667750" cy="330041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" name="矩形 2"/>
            <p:cNvSpPr/>
            <p:nvPr/>
          </p:nvSpPr>
          <p:spPr>
            <a:xfrm>
              <a:off x="7164288" y="4437112"/>
              <a:ext cx="504056" cy="216743"/>
            </a:xfrm>
            <a:prstGeom prst="rect">
              <a:avLst/>
            </a:prstGeom>
            <a:solidFill>
              <a:srgbClr val="AFC2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矩形 3"/>
            <p:cNvSpPr/>
            <p:nvPr/>
          </p:nvSpPr>
          <p:spPr>
            <a:xfrm>
              <a:off x="7130019" y="4422372"/>
              <a:ext cx="615874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100" b="0" dirty="0"/>
                <a:t>802.11</a:t>
              </a:r>
              <a:endParaRPr lang="en-US" sz="1100" dirty="0"/>
            </a:p>
          </p:txBody>
        </p:sp>
        <p:grpSp>
          <p:nvGrpSpPr>
            <p:cNvPr id="21" name="组合 20"/>
            <p:cNvGrpSpPr/>
            <p:nvPr/>
          </p:nvGrpSpPr>
          <p:grpSpPr>
            <a:xfrm>
              <a:off x="7108379" y="3991771"/>
              <a:ext cx="615874" cy="261610"/>
              <a:chOff x="7282419" y="4574772"/>
              <a:chExt cx="615874" cy="261610"/>
            </a:xfrm>
          </p:grpSpPr>
          <p:sp>
            <p:nvSpPr>
              <p:cNvPr id="19" name="矩形 18"/>
              <p:cNvSpPr/>
              <p:nvPr/>
            </p:nvSpPr>
            <p:spPr>
              <a:xfrm>
                <a:off x="7316688" y="4589512"/>
                <a:ext cx="504056" cy="216743"/>
              </a:xfrm>
              <a:prstGeom prst="rect">
                <a:avLst/>
              </a:prstGeom>
              <a:solidFill>
                <a:srgbClr val="AFC2D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矩形 19"/>
              <p:cNvSpPr/>
              <p:nvPr/>
            </p:nvSpPr>
            <p:spPr>
              <a:xfrm>
                <a:off x="7282419" y="4574772"/>
                <a:ext cx="615874" cy="261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100" b="0" dirty="0"/>
                  <a:t>802.11</a:t>
                </a:r>
                <a:endParaRPr lang="en-US" sz="1100" dirty="0"/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6156176" y="5183696"/>
              <a:ext cx="615874" cy="261610"/>
              <a:chOff x="7282419" y="4574772"/>
              <a:chExt cx="615874" cy="261610"/>
            </a:xfrm>
          </p:grpSpPr>
          <p:sp>
            <p:nvSpPr>
              <p:cNvPr id="23" name="矩形 22"/>
              <p:cNvSpPr/>
              <p:nvPr/>
            </p:nvSpPr>
            <p:spPr>
              <a:xfrm>
                <a:off x="7316688" y="4589512"/>
                <a:ext cx="504056" cy="216743"/>
              </a:xfrm>
              <a:prstGeom prst="rect">
                <a:avLst/>
              </a:prstGeom>
              <a:solidFill>
                <a:srgbClr val="AFC2D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矩形 23"/>
              <p:cNvSpPr/>
              <p:nvPr/>
            </p:nvSpPr>
            <p:spPr>
              <a:xfrm>
                <a:off x="7282419" y="4574772"/>
                <a:ext cx="615874" cy="261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100" b="0" dirty="0"/>
                  <a:t>802.11</a:t>
                </a:r>
                <a:endParaRPr lang="en-US" sz="1100" dirty="0"/>
              </a:p>
            </p:txBody>
          </p:sp>
        </p:grpSp>
        <p:grpSp>
          <p:nvGrpSpPr>
            <p:cNvPr id="25" name="组合 24"/>
            <p:cNvGrpSpPr/>
            <p:nvPr/>
          </p:nvGrpSpPr>
          <p:grpSpPr>
            <a:xfrm>
              <a:off x="4962709" y="4007432"/>
              <a:ext cx="615874" cy="261610"/>
              <a:chOff x="7282419" y="4574772"/>
              <a:chExt cx="615874" cy="261610"/>
            </a:xfrm>
          </p:grpSpPr>
          <p:sp>
            <p:nvSpPr>
              <p:cNvPr id="26" name="矩形 25"/>
              <p:cNvSpPr/>
              <p:nvPr/>
            </p:nvSpPr>
            <p:spPr>
              <a:xfrm>
                <a:off x="7316688" y="4589512"/>
                <a:ext cx="504056" cy="216743"/>
              </a:xfrm>
              <a:prstGeom prst="rect">
                <a:avLst/>
              </a:prstGeom>
              <a:solidFill>
                <a:srgbClr val="AFC2D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矩形 26"/>
              <p:cNvSpPr/>
              <p:nvPr/>
            </p:nvSpPr>
            <p:spPr>
              <a:xfrm>
                <a:off x="7282419" y="4574772"/>
                <a:ext cx="615874" cy="261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100" b="0" dirty="0"/>
                  <a:t>802.11</a:t>
                </a:r>
                <a:endParaRPr lang="en-US" sz="1100" dirty="0"/>
              </a:p>
            </p:txBody>
          </p:sp>
        </p:grpSp>
        <p:grpSp>
          <p:nvGrpSpPr>
            <p:cNvPr id="28" name="组合 27"/>
            <p:cNvGrpSpPr/>
            <p:nvPr/>
          </p:nvGrpSpPr>
          <p:grpSpPr>
            <a:xfrm>
              <a:off x="4941069" y="4455493"/>
              <a:ext cx="615874" cy="261610"/>
              <a:chOff x="7282419" y="4574772"/>
              <a:chExt cx="615874" cy="261610"/>
            </a:xfrm>
          </p:grpSpPr>
          <p:sp>
            <p:nvSpPr>
              <p:cNvPr id="29" name="矩形 28"/>
              <p:cNvSpPr/>
              <p:nvPr/>
            </p:nvSpPr>
            <p:spPr>
              <a:xfrm>
                <a:off x="7316688" y="4589512"/>
                <a:ext cx="504056" cy="216743"/>
              </a:xfrm>
              <a:prstGeom prst="rect">
                <a:avLst/>
              </a:prstGeom>
              <a:solidFill>
                <a:srgbClr val="AFC2D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矩形 29"/>
              <p:cNvSpPr/>
              <p:nvPr/>
            </p:nvSpPr>
            <p:spPr>
              <a:xfrm>
                <a:off x="7282419" y="4574772"/>
                <a:ext cx="615874" cy="261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100" b="0" dirty="0"/>
                  <a:t>802.11</a:t>
                </a:r>
                <a:endParaRPr lang="en-US" sz="1100" dirty="0"/>
              </a:p>
            </p:txBody>
          </p:sp>
        </p:grp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A178823E-3919-4F1B-8694-0AC3B0BB522A}"/>
              </a:ext>
            </a:extLst>
          </p:cNvPr>
          <p:cNvGrpSpPr/>
          <p:nvPr/>
        </p:nvGrpSpPr>
        <p:grpSpPr>
          <a:xfrm>
            <a:off x="3059832" y="1324386"/>
            <a:ext cx="3168352" cy="2400557"/>
            <a:chOff x="709393" y="1772816"/>
            <a:chExt cx="7725216" cy="1487272"/>
          </a:xfrm>
        </p:grpSpPr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A5D00EF2-F1DF-4C4C-9B80-4BAB801E2F05}"/>
                </a:ext>
              </a:extLst>
            </p:cNvPr>
            <p:cNvSpPr/>
            <p:nvPr/>
          </p:nvSpPr>
          <p:spPr>
            <a:xfrm>
              <a:off x="755576" y="1772816"/>
              <a:ext cx="7632848" cy="1440160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L 形 34">
              <a:extLst>
                <a:ext uri="{FF2B5EF4-FFF2-40B4-BE49-F238E27FC236}">
                  <a16:creationId xmlns:a16="http://schemas.microsoft.com/office/drawing/2014/main" id="{83A62374-351E-4F86-B12D-83F97B0F543C}"/>
                </a:ext>
              </a:extLst>
            </p:cNvPr>
            <p:cNvSpPr/>
            <p:nvPr/>
          </p:nvSpPr>
          <p:spPr>
            <a:xfrm rot="5400000">
              <a:off x="696481" y="1785730"/>
              <a:ext cx="288030" cy="262206"/>
            </a:xfrm>
            <a:prstGeom prst="corner">
              <a:avLst>
                <a:gd name="adj1" fmla="val 26554"/>
                <a:gd name="adj2" fmla="val 21879"/>
              </a:avLst>
            </a:prstGeom>
            <a:solidFill>
              <a:schemeClr val="accent2">
                <a:lumMod val="90000"/>
              </a:schemeClr>
            </a:solidFill>
            <a:ln>
              <a:solidFill>
                <a:schemeClr val="accent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L 形 35">
              <a:extLst>
                <a:ext uri="{FF2B5EF4-FFF2-40B4-BE49-F238E27FC236}">
                  <a16:creationId xmlns:a16="http://schemas.microsoft.com/office/drawing/2014/main" id="{9A739D58-E96E-47A0-82A8-D7776552B9D5}"/>
                </a:ext>
              </a:extLst>
            </p:cNvPr>
            <p:cNvSpPr/>
            <p:nvPr/>
          </p:nvSpPr>
          <p:spPr>
            <a:xfrm rot="16200000">
              <a:off x="8171937" y="2997417"/>
              <a:ext cx="263137" cy="262206"/>
            </a:xfrm>
            <a:prstGeom prst="corner">
              <a:avLst>
                <a:gd name="adj1" fmla="val 30609"/>
                <a:gd name="adj2" fmla="val 23906"/>
              </a:avLst>
            </a:prstGeom>
            <a:solidFill>
              <a:schemeClr val="accent2">
                <a:lumMod val="90000"/>
              </a:schemeClr>
            </a:solidFill>
            <a:ln>
              <a:solidFill>
                <a:schemeClr val="accent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7" name="内容占位符 4">
            <a:extLst>
              <a:ext uri="{FF2B5EF4-FFF2-40B4-BE49-F238E27FC236}">
                <a16:creationId xmlns:a16="http://schemas.microsoft.com/office/drawing/2014/main" id="{3F27DFA8-2E19-4571-885F-99980F07B80C}"/>
              </a:ext>
            </a:extLst>
          </p:cNvPr>
          <p:cNvSpPr txBox="1">
            <a:spLocks/>
          </p:cNvSpPr>
          <p:nvPr/>
        </p:nvSpPr>
        <p:spPr bwMode="auto">
          <a:xfrm>
            <a:off x="3073943" y="1341434"/>
            <a:ext cx="3039298" cy="1944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90488" indent="-90488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382588" indent="-182563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566738" indent="-182563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749300" indent="-182563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931863" indent="-182563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1389063" indent="-182563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1846263" indent="-182563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2303463" indent="-182563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2760663" indent="-182563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b="0" dirty="0">
                <a:solidFill>
                  <a:schemeClr val="tx2"/>
                </a:solidFill>
                <a:latin typeface="Times New Roman" panose="02020603050405020304" pitchFamily="18" charset="0"/>
              </a:rPr>
              <a:t>从</a:t>
            </a:r>
            <a:r>
              <a:rPr lang="en-US" altLang="zh-CN" sz="1600" b="0" dirty="0">
                <a:solidFill>
                  <a:schemeClr val="tx2"/>
                </a:solidFill>
                <a:latin typeface="Times New Roman" panose="02020603050405020304" pitchFamily="18" charset="0"/>
              </a:rPr>
              <a:t>802.X</a:t>
            </a:r>
            <a:r>
              <a:rPr lang="zh-CN" altLang="en-US" sz="1600" b="0" dirty="0">
                <a:solidFill>
                  <a:schemeClr val="tx2"/>
                </a:solidFill>
                <a:latin typeface="Times New Roman" panose="02020603050405020304" pitchFamily="18" charset="0"/>
              </a:rPr>
              <a:t>到</a:t>
            </a:r>
            <a:r>
              <a:rPr lang="en-US" altLang="zh-CN" sz="1600" b="0" dirty="0">
                <a:solidFill>
                  <a:schemeClr val="tx2"/>
                </a:solidFill>
                <a:latin typeface="Times New Roman" panose="02020603050405020304" pitchFamily="18" charset="0"/>
              </a:rPr>
              <a:t>802.Y</a:t>
            </a:r>
            <a:r>
              <a:rPr lang="zh-CN" altLang="en-US" sz="1600" b="0" dirty="0">
                <a:solidFill>
                  <a:schemeClr val="tx2"/>
                </a:solidFill>
                <a:latin typeface="Times New Roman" panose="02020603050405020304" pitchFamily="18" charset="0"/>
              </a:rPr>
              <a:t>的网桥</a:t>
            </a:r>
            <a:endParaRPr lang="en-US" altLang="zh-CN" sz="1600" b="0" dirty="0">
              <a:solidFill>
                <a:schemeClr val="tx2"/>
              </a:solidFill>
              <a:latin typeface="Times New Roman" panose="02020603050405020304" pitchFamily="18" charset="0"/>
            </a:endParaRPr>
          </a:p>
          <a:p>
            <a:pPr marL="5778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b="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不同的帧格式</a:t>
            </a:r>
            <a:r>
              <a:rPr lang="en-US" altLang="zh-CN" sz="1600" b="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zh-CN" altLang="en-US" sz="1600" b="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重新封装</a:t>
            </a:r>
            <a:endParaRPr lang="en-US" altLang="zh-CN" sz="1600" b="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78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b="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不同的传输速率</a:t>
            </a:r>
            <a:r>
              <a:rPr lang="en-US" altLang="zh-CN" sz="1600" b="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zh-CN" altLang="en-US" sz="1600" b="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缓存</a:t>
            </a:r>
            <a:endParaRPr lang="en-US" altLang="zh-CN" sz="1600" b="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78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b="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不同的最大帧长度</a:t>
            </a:r>
            <a:r>
              <a:rPr lang="en-US" altLang="zh-CN" sz="1600" b="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zh-CN" altLang="en-US" sz="1600" b="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切割</a:t>
            </a:r>
            <a:endParaRPr lang="en-US" altLang="zh-CN" sz="1600" b="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78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b="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不同的安全策略</a:t>
            </a:r>
            <a:endParaRPr lang="en-US" altLang="zh-CN" sz="1600" b="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78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b="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不同的服务质量要求</a:t>
            </a:r>
            <a:endParaRPr lang="en-US" altLang="zh-CN" sz="1600" b="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6442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251520" y="764704"/>
            <a:ext cx="1338828" cy="4552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lnSpc>
                <a:spcPct val="150000"/>
              </a:lnSpc>
              <a:buNone/>
            </a:pPr>
            <a:r>
              <a:rPr lang="zh-CN" altLang="en-US" b="0" dirty="0">
                <a:solidFill>
                  <a:schemeClr val="tx2"/>
                </a:solidFill>
                <a:latin typeface="Times New Roman" panose="02020603050405020304" pitchFamily="18" charset="0"/>
              </a:rPr>
              <a:t>透明的网桥</a:t>
            </a:r>
          </a:p>
        </p:txBody>
      </p: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A178823E-3919-4F1B-8694-0AC3B0BB522A}"/>
              </a:ext>
            </a:extLst>
          </p:cNvPr>
          <p:cNvGrpSpPr/>
          <p:nvPr/>
        </p:nvGrpSpPr>
        <p:grpSpPr>
          <a:xfrm>
            <a:off x="323528" y="1388483"/>
            <a:ext cx="8352928" cy="1710927"/>
            <a:chOff x="709393" y="1772816"/>
            <a:chExt cx="7725216" cy="1487272"/>
          </a:xfrm>
        </p:grpSpPr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A5D00EF2-F1DF-4C4C-9B80-4BAB801E2F05}"/>
                </a:ext>
              </a:extLst>
            </p:cNvPr>
            <p:cNvSpPr/>
            <p:nvPr/>
          </p:nvSpPr>
          <p:spPr>
            <a:xfrm>
              <a:off x="755576" y="1772816"/>
              <a:ext cx="7632848" cy="1440160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L 形 34">
              <a:extLst>
                <a:ext uri="{FF2B5EF4-FFF2-40B4-BE49-F238E27FC236}">
                  <a16:creationId xmlns:a16="http://schemas.microsoft.com/office/drawing/2014/main" id="{83A62374-351E-4F86-B12D-83F97B0F543C}"/>
                </a:ext>
              </a:extLst>
            </p:cNvPr>
            <p:cNvSpPr/>
            <p:nvPr/>
          </p:nvSpPr>
          <p:spPr>
            <a:xfrm rot="5400000">
              <a:off x="696481" y="1785730"/>
              <a:ext cx="288030" cy="262206"/>
            </a:xfrm>
            <a:prstGeom prst="corner">
              <a:avLst>
                <a:gd name="adj1" fmla="val 26554"/>
                <a:gd name="adj2" fmla="val 21879"/>
              </a:avLst>
            </a:prstGeom>
            <a:solidFill>
              <a:schemeClr val="accent2">
                <a:lumMod val="90000"/>
              </a:schemeClr>
            </a:solidFill>
            <a:ln>
              <a:solidFill>
                <a:schemeClr val="accent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L 形 35">
              <a:extLst>
                <a:ext uri="{FF2B5EF4-FFF2-40B4-BE49-F238E27FC236}">
                  <a16:creationId xmlns:a16="http://schemas.microsoft.com/office/drawing/2014/main" id="{9A739D58-E96E-47A0-82A8-D7776552B9D5}"/>
                </a:ext>
              </a:extLst>
            </p:cNvPr>
            <p:cNvSpPr/>
            <p:nvPr/>
          </p:nvSpPr>
          <p:spPr>
            <a:xfrm rot="16200000">
              <a:off x="8171937" y="2997417"/>
              <a:ext cx="263137" cy="262206"/>
            </a:xfrm>
            <a:prstGeom prst="corner">
              <a:avLst>
                <a:gd name="adj1" fmla="val 30609"/>
                <a:gd name="adj2" fmla="val 23906"/>
              </a:avLst>
            </a:prstGeom>
            <a:solidFill>
              <a:schemeClr val="accent2">
                <a:lumMod val="90000"/>
              </a:schemeClr>
            </a:solidFill>
            <a:ln>
              <a:solidFill>
                <a:schemeClr val="accent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7" name="内容占位符 4">
            <a:extLst>
              <a:ext uri="{FF2B5EF4-FFF2-40B4-BE49-F238E27FC236}">
                <a16:creationId xmlns:a16="http://schemas.microsoft.com/office/drawing/2014/main" id="{3F27DFA8-2E19-4571-885F-99980F07B80C}"/>
              </a:ext>
            </a:extLst>
          </p:cNvPr>
          <p:cNvSpPr txBox="1">
            <a:spLocks/>
          </p:cNvSpPr>
          <p:nvPr/>
        </p:nvSpPr>
        <p:spPr bwMode="auto">
          <a:xfrm>
            <a:off x="526386" y="1405531"/>
            <a:ext cx="7862038" cy="1944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90488" indent="-90488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382588" indent="-182563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566738" indent="-182563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749300" indent="-182563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931863" indent="-182563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1389063" indent="-182563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1846263" indent="-182563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2303463" indent="-182563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2760663" indent="-182563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b="0" dirty="0">
                <a:solidFill>
                  <a:schemeClr val="tx2"/>
                </a:solidFill>
                <a:latin typeface="Times New Roman" panose="02020603050405020304" pitchFamily="18" charset="0"/>
              </a:rPr>
              <a:t>通过透明网桥，将多个局域网连接起来，硬件和软件不需要做任何变化。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b="0" dirty="0">
                <a:solidFill>
                  <a:schemeClr val="tx2"/>
                </a:solidFill>
                <a:latin typeface="Times New Roman" panose="02020603050405020304" pitchFamily="18" charset="0"/>
              </a:rPr>
              <a:t>透明网桥工作在混杂模式，接受所有的帧</a:t>
            </a:r>
            <a:endParaRPr lang="en-US" altLang="zh-CN" sz="1600" b="0" dirty="0">
              <a:solidFill>
                <a:schemeClr val="tx2"/>
              </a:solidFill>
              <a:latin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b="0" dirty="0">
                <a:solidFill>
                  <a:schemeClr val="tx2"/>
                </a:solidFill>
                <a:latin typeface="Times New Roman" panose="02020603050405020304" pitchFamily="18" charset="0"/>
              </a:rPr>
              <a:t>当一个帧到达网桥时，它必须做出丢弃还是转发的决策。</a:t>
            </a:r>
            <a:endParaRPr lang="en-US" altLang="zh-CN" sz="1600" b="0" dirty="0">
              <a:solidFill>
                <a:schemeClr val="tx2"/>
              </a:solidFill>
              <a:latin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b="0" dirty="0">
                <a:solidFill>
                  <a:schemeClr val="tx2"/>
                </a:solidFill>
                <a:latin typeface="Times New Roman" panose="02020603050405020304" pitchFamily="18" charset="0"/>
              </a:rPr>
              <a:t>决策通过在网桥内部的地址表中，查找目的</a:t>
            </a:r>
            <a:r>
              <a:rPr lang="en-US" altLang="zh-CN" sz="1600" b="0" dirty="0">
                <a:solidFill>
                  <a:schemeClr val="tx2"/>
                </a:solidFill>
                <a:latin typeface="Times New Roman" panose="02020603050405020304" pitchFamily="18" charset="0"/>
              </a:rPr>
              <a:t>MAC</a:t>
            </a:r>
            <a:r>
              <a:rPr lang="zh-CN" altLang="en-US" sz="1600" b="0" dirty="0">
                <a:solidFill>
                  <a:schemeClr val="tx2"/>
                </a:solidFill>
                <a:latin typeface="Times New Roman" panose="02020603050405020304" pitchFamily="18" charset="0"/>
              </a:rPr>
              <a:t>地址而做出的。</a:t>
            </a:r>
            <a:endParaRPr lang="en-US" altLang="zh-CN" sz="1600" b="0" dirty="0">
              <a:solidFill>
                <a:schemeClr val="tx2"/>
              </a:solidFill>
              <a:latin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zh-CN" altLang="en-US" sz="1600" b="0" dirty="0">
              <a:solidFill>
                <a:schemeClr val="tx2"/>
              </a:solidFill>
              <a:latin typeface="Times New Roman" panose="02020603050405020304" pitchFamily="18" charset="0"/>
            </a:endParaRPr>
          </a:p>
        </p:txBody>
      </p:sp>
      <p:graphicFrame>
        <p:nvGraphicFramePr>
          <p:cNvPr id="32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34350868"/>
              </p:ext>
            </p:extLst>
          </p:nvPr>
        </p:nvGraphicFramePr>
        <p:xfrm>
          <a:off x="1187624" y="3144918"/>
          <a:ext cx="6049962" cy="3686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76" name="Visio" r:id="rId3" imgW="4025900" imgH="2578100" progId="Visio.Drawing.11">
                  <p:embed/>
                </p:oleObj>
              </mc:Choice>
              <mc:Fallback>
                <p:oleObj name="Visio" r:id="rId3" imgW="4025900" imgH="2578100" progId="Visio.Drawing.11">
                  <p:embed/>
                  <p:pic>
                    <p:nvPicPr>
                      <p:cNvPr id="32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624" y="3144918"/>
                        <a:ext cx="6049962" cy="3686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83440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251520" y="764704"/>
            <a:ext cx="1800493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lnSpc>
                <a:spcPct val="150000"/>
              </a:lnSpc>
              <a:buNone/>
            </a:pPr>
            <a:r>
              <a:rPr lang="zh-CN" altLang="en-US" b="0" dirty="0">
                <a:solidFill>
                  <a:schemeClr val="tx2"/>
                </a:solidFill>
                <a:latin typeface="Times New Roman" panose="02020603050405020304" pitchFamily="18" charset="0"/>
              </a:rPr>
              <a:t>网桥的内部结构</a:t>
            </a:r>
          </a:p>
        </p:txBody>
      </p: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A178823E-3919-4F1B-8694-0AC3B0BB522A}"/>
              </a:ext>
            </a:extLst>
          </p:cNvPr>
          <p:cNvGrpSpPr/>
          <p:nvPr/>
        </p:nvGrpSpPr>
        <p:grpSpPr>
          <a:xfrm>
            <a:off x="323528" y="1388483"/>
            <a:ext cx="8496944" cy="1403465"/>
            <a:chOff x="709393" y="1772816"/>
            <a:chExt cx="7725216" cy="1487272"/>
          </a:xfrm>
        </p:grpSpPr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A5D00EF2-F1DF-4C4C-9B80-4BAB801E2F05}"/>
                </a:ext>
              </a:extLst>
            </p:cNvPr>
            <p:cNvSpPr/>
            <p:nvPr/>
          </p:nvSpPr>
          <p:spPr>
            <a:xfrm>
              <a:off x="755576" y="1772816"/>
              <a:ext cx="7632848" cy="1440160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L 形 34">
              <a:extLst>
                <a:ext uri="{FF2B5EF4-FFF2-40B4-BE49-F238E27FC236}">
                  <a16:creationId xmlns:a16="http://schemas.microsoft.com/office/drawing/2014/main" id="{83A62374-351E-4F86-B12D-83F97B0F543C}"/>
                </a:ext>
              </a:extLst>
            </p:cNvPr>
            <p:cNvSpPr/>
            <p:nvPr/>
          </p:nvSpPr>
          <p:spPr>
            <a:xfrm rot="5400000">
              <a:off x="696481" y="1785730"/>
              <a:ext cx="288030" cy="262206"/>
            </a:xfrm>
            <a:prstGeom prst="corner">
              <a:avLst>
                <a:gd name="adj1" fmla="val 26554"/>
                <a:gd name="adj2" fmla="val 21879"/>
              </a:avLst>
            </a:prstGeom>
            <a:solidFill>
              <a:schemeClr val="accent2">
                <a:lumMod val="90000"/>
              </a:schemeClr>
            </a:solidFill>
            <a:ln>
              <a:solidFill>
                <a:schemeClr val="accent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L 形 35">
              <a:extLst>
                <a:ext uri="{FF2B5EF4-FFF2-40B4-BE49-F238E27FC236}">
                  <a16:creationId xmlns:a16="http://schemas.microsoft.com/office/drawing/2014/main" id="{9A739D58-E96E-47A0-82A8-D7776552B9D5}"/>
                </a:ext>
              </a:extLst>
            </p:cNvPr>
            <p:cNvSpPr/>
            <p:nvPr/>
          </p:nvSpPr>
          <p:spPr>
            <a:xfrm rot="16200000">
              <a:off x="8171937" y="2997417"/>
              <a:ext cx="263137" cy="262206"/>
            </a:xfrm>
            <a:prstGeom prst="corner">
              <a:avLst>
                <a:gd name="adj1" fmla="val 30609"/>
                <a:gd name="adj2" fmla="val 23906"/>
              </a:avLst>
            </a:prstGeom>
            <a:solidFill>
              <a:schemeClr val="accent2">
                <a:lumMod val="90000"/>
              </a:schemeClr>
            </a:solidFill>
            <a:ln>
              <a:solidFill>
                <a:schemeClr val="accent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7" name="内容占位符 4">
            <a:extLst>
              <a:ext uri="{FF2B5EF4-FFF2-40B4-BE49-F238E27FC236}">
                <a16:creationId xmlns:a16="http://schemas.microsoft.com/office/drawing/2014/main" id="{3F27DFA8-2E19-4571-885F-99980F07B80C}"/>
              </a:ext>
            </a:extLst>
          </p:cNvPr>
          <p:cNvSpPr txBox="1">
            <a:spLocks/>
          </p:cNvSpPr>
          <p:nvPr/>
        </p:nvSpPr>
        <p:spPr bwMode="auto">
          <a:xfrm>
            <a:off x="526386" y="1405531"/>
            <a:ext cx="7862038" cy="1944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90488" indent="-90488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382588" indent="-182563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566738" indent="-182563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749300" indent="-182563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931863" indent="-182563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1389063" indent="-182563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1846263" indent="-182563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2303463" indent="-182563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2760663" indent="-182563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b="0" dirty="0">
                <a:solidFill>
                  <a:schemeClr val="tx2"/>
                </a:solidFill>
                <a:latin typeface="Times New Roman" panose="02020603050405020304" pitchFamily="18" charset="0"/>
              </a:rPr>
              <a:t>当一个帧到达网桥时：</a:t>
            </a:r>
            <a:endParaRPr lang="en-US" altLang="zh-CN" sz="1600" b="0" dirty="0">
              <a:solidFill>
                <a:schemeClr val="tx2"/>
              </a:solidFill>
              <a:latin typeface="Times New Roman" panose="02020603050405020304" pitchFamily="18" charset="0"/>
            </a:endParaRPr>
          </a:p>
          <a:p>
            <a:pPr marL="5778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b="0" dirty="0">
                <a:solidFill>
                  <a:schemeClr val="tx2"/>
                </a:solidFill>
                <a:latin typeface="Times New Roman" panose="02020603050405020304" pitchFamily="18" charset="0"/>
              </a:rPr>
              <a:t>源地址是否有匹配：有</a:t>
            </a:r>
            <a:r>
              <a:rPr lang="en-US" altLang="zh-CN" sz="1600" b="0" dirty="0">
                <a:solidFill>
                  <a:schemeClr val="tx2"/>
                </a:solidFill>
                <a:latin typeface="Times New Roman" panose="02020603050405020304" pitchFamily="18" charset="0"/>
              </a:rPr>
              <a:t>--》</a:t>
            </a:r>
            <a:r>
              <a:rPr lang="zh-CN" altLang="en-US" sz="1600" b="0" dirty="0">
                <a:solidFill>
                  <a:schemeClr val="tx2"/>
                </a:solidFill>
                <a:latin typeface="Times New Roman" panose="02020603050405020304" pitchFamily="18" charset="0"/>
              </a:rPr>
              <a:t>检查更新</a:t>
            </a:r>
            <a:r>
              <a:rPr lang="en-US" altLang="zh-CN" sz="1600" b="0" dirty="0">
                <a:solidFill>
                  <a:schemeClr val="tx2"/>
                </a:solidFill>
                <a:latin typeface="Times New Roman" panose="02020603050405020304" pitchFamily="18" charset="0"/>
              </a:rPr>
              <a:t>  /  </a:t>
            </a:r>
            <a:r>
              <a:rPr lang="zh-CN" altLang="en-US" sz="1600" b="0" dirty="0">
                <a:solidFill>
                  <a:schemeClr val="tx2"/>
                </a:solidFill>
                <a:latin typeface="Times New Roman" panose="02020603050405020304" pitchFamily="18" charset="0"/>
              </a:rPr>
              <a:t>没有</a:t>
            </a:r>
            <a:r>
              <a:rPr lang="en-US" altLang="zh-CN" sz="1600" b="0" dirty="0">
                <a:solidFill>
                  <a:schemeClr val="tx2"/>
                </a:solidFill>
                <a:latin typeface="Times New Roman" panose="02020603050405020304" pitchFamily="18" charset="0"/>
              </a:rPr>
              <a:t>--》</a:t>
            </a:r>
            <a:r>
              <a:rPr lang="zh-CN" altLang="en-US" sz="1600" b="0" dirty="0">
                <a:solidFill>
                  <a:schemeClr val="tx2"/>
                </a:solidFill>
                <a:latin typeface="Times New Roman" panose="02020603050405020304" pitchFamily="18" charset="0"/>
              </a:rPr>
              <a:t>逆向学习</a:t>
            </a:r>
            <a:endParaRPr lang="en-US" altLang="zh-CN" sz="1600" b="0" dirty="0">
              <a:solidFill>
                <a:schemeClr val="tx2"/>
              </a:solidFill>
              <a:latin typeface="Times New Roman" panose="02020603050405020304" pitchFamily="18" charset="0"/>
            </a:endParaRPr>
          </a:p>
          <a:p>
            <a:pPr marL="5778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b="0" dirty="0">
                <a:solidFill>
                  <a:schemeClr val="tx2"/>
                </a:solidFill>
                <a:latin typeface="Times New Roman" panose="02020603050405020304" pitchFamily="18" charset="0"/>
              </a:rPr>
              <a:t>目的地址是否有匹配：有</a:t>
            </a:r>
            <a:r>
              <a:rPr lang="en-US" altLang="zh-CN" sz="1600" b="0" dirty="0">
                <a:solidFill>
                  <a:schemeClr val="tx2"/>
                </a:solidFill>
                <a:latin typeface="Times New Roman" panose="02020603050405020304" pitchFamily="18" charset="0"/>
              </a:rPr>
              <a:t>--》</a:t>
            </a:r>
            <a:r>
              <a:rPr lang="zh-CN" altLang="en-US" sz="1600" b="0" dirty="0">
                <a:solidFill>
                  <a:schemeClr val="tx2"/>
                </a:solidFill>
                <a:latin typeface="Times New Roman" panose="02020603050405020304" pitchFamily="18" charset="0"/>
              </a:rPr>
              <a:t>转发   </a:t>
            </a:r>
            <a:r>
              <a:rPr lang="en-US" altLang="zh-CN" sz="1600" b="0" dirty="0">
                <a:solidFill>
                  <a:schemeClr val="tx2"/>
                </a:solidFill>
                <a:latin typeface="Times New Roman" panose="02020603050405020304" pitchFamily="18" charset="0"/>
              </a:rPr>
              <a:t>/  </a:t>
            </a:r>
            <a:r>
              <a:rPr lang="zh-CN" altLang="en-US" sz="1600" b="0" dirty="0">
                <a:solidFill>
                  <a:schemeClr val="tx2"/>
                </a:solidFill>
                <a:latin typeface="Times New Roman" panose="02020603050405020304" pitchFamily="18" charset="0"/>
              </a:rPr>
              <a:t>没有</a:t>
            </a:r>
            <a:r>
              <a:rPr lang="en-US" altLang="zh-CN" sz="1600" b="0" dirty="0">
                <a:solidFill>
                  <a:schemeClr val="tx2"/>
                </a:solidFill>
                <a:latin typeface="Times New Roman" panose="02020603050405020304" pitchFamily="18" charset="0"/>
              </a:rPr>
              <a:t>--》</a:t>
            </a:r>
            <a:r>
              <a:rPr lang="zh-CN" altLang="en-US" sz="1600" b="0" dirty="0">
                <a:solidFill>
                  <a:schemeClr val="tx2"/>
                </a:solidFill>
                <a:latin typeface="Times New Roman" panose="02020603050405020304" pitchFamily="18" charset="0"/>
              </a:rPr>
              <a:t>广播</a:t>
            </a:r>
            <a:endParaRPr lang="en-US" altLang="zh-CN" sz="1600" b="0" dirty="0">
              <a:solidFill>
                <a:schemeClr val="tx2"/>
              </a:solidFill>
              <a:latin typeface="Times New Roman" panose="02020603050405020304" pitchFamily="18" charset="0"/>
            </a:endParaRPr>
          </a:p>
          <a:p>
            <a:pPr marL="292100" lvl="1" indent="0">
              <a:lnSpc>
                <a:spcPct val="150000"/>
              </a:lnSpc>
            </a:pPr>
            <a:endParaRPr lang="en-US" altLang="zh-CN" sz="1600" b="0" dirty="0">
              <a:solidFill>
                <a:schemeClr val="tx2"/>
              </a:solidFill>
              <a:latin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zh-CN" altLang="en-US" sz="1600" b="0" dirty="0">
              <a:solidFill>
                <a:schemeClr val="tx2"/>
              </a:solidFill>
              <a:latin typeface="Times New Roman" panose="02020603050405020304" pitchFamily="18" charset="0"/>
            </a:endParaRPr>
          </a:p>
        </p:txBody>
      </p:sp>
      <p:graphicFrame>
        <p:nvGraphicFramePr>
          <p:cNvPr id="32" name="Object 3"/>
          <p:cNvGraphicFramePr>
            <a:graphicFrameLocks noChangeAspect="1"/>
          </p:cNvGraphicFramePr>
          <p:nvPr/>
        </p:nvGraphicFramePr>
        <p:xfrm>
          <a:off x="1432424" y="2924944"/>
          <a:ext cx="6049962" cy="3686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00" name="Visio" r:id="rId3" imgW="4025900" imgH="2578100" progId="Visio.Drawing.11">
                  <p:embed/>
                </p:oleObj>
              </mc:Choice>
              <mc:Fallback>
                <p:oleObj name="Visio" r:id="rId3" imgW="4025900" imgH="2578100" progId="Visio.Drawing.11">
                  <p:embed/>
                  <p:pic>
                    <p:nvPicPr>
                      <p:cNvPr id="32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32424" y="2924944"/>
                        <a:ext cx="6049962" cy="3686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42">
            <a:extLst>
              <a:ext uri="{FF2B5EF4-FFF2-40B4-BE49-F238E27FC236}">
                <a16:creationId xmlns:a16="http://schemas.microsoft.com/office/drawing/2014/main" id="{9EC5DDD3-7E74-4728-A860-E09DA4C2704E}"/>
              </a:ext>
            </a:extLst>
          </p:cNvPr>
          <p:cNvSpPr/>
          <p:nvPr/>
        </p:nvSpPr>
        <p:spPr bwMode="auto">
          <a:xfrm>
            <a:off x="6146906" y="4886705"/>
            <a:ext cx="1584325" cy="72072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</p:spPr>
        <p:txBody>
          <a:bodyPr anchor="ctr"/>
          <a:lstStyle/>
          <a:p>
            <a:pPr eaLnBrk="1" hangingPunct="1">
              <a:defRPr/>
            </a:pPr>
            <a:endParaRPr lang="en-US" sz="2000">
              <a:latin typeface="Arial" charset="0"/>
              <a:ea typeface="宋体" charset="0"/>
              <a:cs typeface="宋体" charset="0"/>
            </a:endParaRPr>
          </a:p>
        </p:txBody>
      </p:sp>
      <p:sp>
        <p:nvSpPr>
          <p:cNvPr id="10" name="Rectangle 43"/>
          <p:cNvSpPr>
            <a:spLocks noChangeArrowheads="1"/>
          </p:cNvSpPr>
          <p:nvPr/>
        </p:nvSpPr>
        <p:spPr bwMode="auto">
          <a:xfrm>
            <a:off x="6144123" y="5023230"/>
            <a:ext cx="1338263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2857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altLang="zh-CN" sz="1600" dirty="0"/>
              <a:t>MAC</a:t>
            </a:r>
            <a:r>
              <a:rPr lang="zh-CN" altLang="en-US" sz="1600" dirty="0"/>
              <a:t>地址</a:t>
            </a:r>
            <a:endParaRPr lang="en-US" altLang="zh-CN" sz="1600" dirty="0"/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1600" dirty="0"/>
              <a:t>转发端口</a:t>
            </a:r>
            <a:endParaRPr lang="en-US" altLang="zh-CN" sz="1600" dirty="0"/>
          </a:p>
        </p:txBody>
      </p:sp>
    </p:spTree>
    <p:extLst>
      <p:ext uri="{BB962C8B-B14F-4D97-AF65-F5344CB8AC3E}">
        <p14:creationId xmlns:p14="http://schemas.microsoft.com/office/powerpoint/2010/main" val="3081142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251520" y="764704"/>
            <a:ext cx="1800493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lnSpc>
                <a:spcPct val="150000"/>
              </a:lnSpc>
              <a:buNone/>
            </a:pPr>
            <a:r>
              <a:rPr lang="zh-CN" altLang="en-US" b="0" dirty="0">
                <a:solidFill>
                  <a:schemeClr val="tx2"/>
                </a:solidFill>
                <a:latin typeface="Times New Roman" panose="02020603050405020304" pitchFamily="18" charset="0"/>
              </a:rPr>
              <a:t>变化拓扑的适应</a:t>
            </a:r>
          </a:p>
        </p:txBody>
      </p: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A178823E-3919-4F1B-8694-0AC3B0BB522A}"/>
              </a:ext>
            </a:extLst>
          </p:cNvPr>
          <p:cNvGrpSpPr/>
          <p:nvPr/>
        </p:nvGrpSpPr>
        <p:grpSpPr>
          <a:xfrm>
            <a:off x="323528" y="1388483"/>
            <a:ext cx="8352928" cy="1320437"/>
            <a:chOff x="709393" y="1772816"/>
            <a:chExt cx="7725216" cy="1487272"/>
          </a:xfrm>
        </p:grpSpPr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A5D00EF2-F1DF-4C4C-9B80-4BAB801E2F05}"/>
                </a:ext>
              </a:extLst>
            </p:cNvPr>
            <p:cNvSpPr/>
            <p:nvPr/>
          </p:nvSpPr>
          <p:spPr>
            <a:xfrm>
              <a:off x="755576" y="1772816"/>
              <a:ext cx="7632848" cy="1440160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L 形 34">
              <a:extLst>
                <a:ext uri="{FF2B5EF4-FFF2-40B4-BE49-F238E27FC236}">
                  <a16:creationId xmlns:a16="http://schemas.microsoft.com/office/drawing/2014/main" id="{83A62374-351E-4F86-B12D-83F97B0F543C}"/>
                </a:ext>
              </a:extLst>
            </p:cNvPr>
            <p:cNvSpPr/>
            <p:nvPr/>
          </p:nvSpPr>
          <p:spPr>
            <a:xfrm rot="5400000">
              <a:off x="696481" y="1785730"/>
              <a:ext cx="288030" cy="262206"/>
            </a:xfrm>
            <a:prstGeom prst="corner">
              <a:avLst>
                <a:gd name="adj1" fmla="val 26554"/>
                <a:gd name="adj2" fmla="val 21879"/>
              </a:avLst>
            </a:prstGeom>
            <a:solidFill>
              <a:schemeClr val="accent2">
                <a:lumMod val="90000"/>
              </a:schemeClr>
            </a:solidFill>
            <a:ln>
              <a:solidFill>
                <a:schemeClr val="accent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L 形 35">
              <a:extLst>
                <a:ext uri="{FF2B5EF4-FFF2-40B4-BE49-F238E27FC236}">
                  <a16:creationId xmlns:a16="http://schemas.microsoft.com/office/drawing/2014/main" id="{9A739D58-E96E-47A0-82A8-D7776552B9D5}"/>
                </a:ext>
              </a:extLst>
            </p:cNvPr>
            <p:cNvSpPr/>
            <p:nvPr/>
          </p:nvSpPr>
          <p:spPr>
            <a:xfrm rot="16200000">
              <a:off x="8171937" y="2997417"/>
              <a:ext cx="263137" cy="262206"/>
            </a:xfrm>
            <a:prstGeom prst="corner">
              <a:avLst>
                <a:gd name="adj1" fmla="val 30609"/>
                <a:gd name="adj2" fmla="val 23906"/>
              </a:avLst>
            </a:prstGeom>
            <a:solidFill>
              <a:schemeClr val="accent2">
                <a:lumMod val="90000"/>
              </a:schemeClr>
            </a:solidFill>
            <a:ln>
              <a:solidFill>
                <a:schemeClr val="accent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7" name="内容占位符 4">
            <a:extLst>
              <a:ext uri="{FF2B5EF4-FFF2-40B4-BE49-F238E27FC236}">
                <a16:creationId xmlns:a16="http://schemas.microsoft.com/office/drawing/2014/main" id="{3F27DFA8-2E19-4571-885F-99980F07B80C}"/>
              </a:ext>
            </a:extLst>
          </p:cNvPr>
          <p:cNvSpPr txBox="1">
            <a:spLocks/>
          </p:cNvSpPr>
          <p:nvPr/>
        </p:nvSpPr>
        <p:spPr bwMode="auto">
          <a:xfrm>
            <a:off x="526386" y="1405531"/>
            <a:ext cx="7862038" cy="1944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90488" indent="-90488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382588" indent="-182563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566738" indent="-182563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749300" indent="-182563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931863" indent="-182563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1389063" indent="-182563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1846263" indent="-182563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2303463" indent="-182563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2760663" indent="-182563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b="0" dirty="0">
                <a:solidFill>
                  <a:schemeClr val="tx2"/>
                </a:solidFill>
                <a:latin typeface="Times New Roman" panose="02020603050405020304" pitchFamily="18" charset="0"/>
              </a:rPr>
              <a:t>一、当网桥往表中加入记录时，必须要打时间戳，</a:t>
            </a:r>
            <a:endParaRPr lang="en-US" altLang="zh-CN" sz="1600" b="0" dirty="0">
              <a:solidFill>
                <a:schemeClr val="tx2"/>
              </a:solidFill>
              <a:latin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b="0" dirty="0">
                <a:solidFill>
                  <a:schemeClr val="tx2"/>
                </a:solidFill>
                <a:latin typeface="Times New Roman" panose="02020603050405020304" pitchFamily="18" charset="0"/>
              </a:rPr>
              <a:t>二、如果收到帧的源地址在表中有记录，也要更新时间戳，</a:t>
            </a:r>
            <a:endParaRPr lang="en-US" altLang="zh-CN" sz="1600" b="0" dirty="0">
              <a:solidFill>
                <a:schemeClr val="tx2"/>
              </a:solidFill>
              <a:latin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b="0" dirty="0">
                <a:solidFill>
                  <a:schemeClr val="tx2"/>
                </a:solidFill>
                <a:latin typeface="Times New Roman" panose="02020603050405020304" pitchFamily="18" charset="0"/>
              </a:rPr>
              <a:t>三、网桥需要周期性的扫描转发表，把超时的记录从表中面删除</a:t>
            </a:r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733C3360-5E60-4A33-A568-B55AE75EC3EB}"/>
              </a:ext>
            </a:extLst>
          </p:cNvPr>
          <p:cNvSpPr/>
          <p:nvPr/>
        </p:nvSpPr>
        <p:spPr bwMode="auto">
          <a:xfrm>
            <a:off x="6415324" y="4262282"/>
            <a:ext cx="2880320" cy="57670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</p:spPr>
        <p:txBody>
          <a:bodyPr anchor="ctr"/>
          <a:lstStyle/>
          <a:p>
            <a:pPr eaLnBrk="1" hangingPunct="1">
              <a:defRPr/>
            </a:pPr>
            <a:endParaRPr lang="en-US" sz="2400">
              <a:latin typeface="Arial" charset="0"/>
              <a:ea typeface="宋体" charset="0"/>
              <a:cs typeface="宋体" charset="0"/>
            </a:endParaRPr>
          </a:p>
        </p:txBody>
      </p:sp>
      <p:sp>
        <p:nvSpPr>
          <p:cNvPr id="13" name="Rectangle 4"/>
          <p:cNvSpPr>
            <a:spLocks noChangeArrowheads="1"/>
          </p:cNvSpPr>
          <p:nvPr/>
        </p:nvSpPr>
        <p:spPr bwMode="auto">
          <a:xfrm>
            <a:off x="6481408" y="4335306"/>
            <a:ext cx="250902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dirty="0"/>
              <a:t>最新且活跃的网络节点</a:t>
            </a:r>
            <a:endParaRPr lang="en-US" altLang="en-US" dirty="0"/>
          </a:p>
        </p:txBody>
      </p:sp>
      <p:graphicFrame>
        <p:nvGraphicFramePr>
          <p:cNvPr id="14" name="Object 3"/>
          <p:cNvGraphicFramePr>
            <a:graphicFrameLocks noChangeAspect="1"/>
          </p:cNvGraphicFramePr>
          <p:nvPr/>
        </p:nvGraphicFramePr>
        <p:xfrm>
          <a:off x="431446" y="3171825"/>
          <a:ext cx="6049962" cy="3686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24" name="Visio" r:id="rId3" imgW="4025900" imgH="2578100" progId="Visio.Drawing.11">
                  <p:embed/>
                </p:oleObj>
              </mc:Choice>
              <mc:Fallback>
                <p:oleObj name="Visio" r:id="rId3" imgW="4025900" imgH="2578100" progId="Visio.Drawing.11">
                  <p:embed/>
                  <p:pic>
                    <p:nvPicPr>
                      <p:cNvPr id="14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1446" y="3171825"/>
                        <a:ext cx="6049962" cy="3686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71618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251520" y="764704"/>
            <a:ext cx="1800493" cy="4552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lnSpc>
                <a:spcPct val="150000"/>
              </a:lnSpc>
              <a:buNone/>
            </a:pPr>
            <a:r>
              <a:rPr lang="zh-CN" altLang="en-US" b="0" dirty="0">
                <a:solidFill>
                  <a:schemeClr val="tx2"/>
                </a:solidFill>
                <a:latin typeface="Times New Roman" panose="02020603050405020304" pitchFamily="18" charset="0"/>
              </a:rPr>
              <a:t>网桥的转发原理</a:t>
            </a:r>
          </a:p>
        </p:txBody>
      </p: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A178823E-3919-4F1B-8694-0AC3B0BB522A}"/>
              </a:ext>
            </a:extLst>
          </p:cNvPr>
          <p:cNvGrpSpPr/>
          <p:nvPr/>
        </p:nvGrpSpPr>
        <p:grpSpPr>
          <a:xfrm>
            <a:off x="323528" y="1388483"/>
            <a:ext cx="8424936" cy="1287493"/>
            <a:chOff x="709393" y="1772816"/>
            <a:chExt cx="7725216" cy="1487272"/>
          </a:xfrm>
        </p:grpSpPr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A5D00EF2-F1DF-4C4C-9B80-4BAB801E2F05}"/>
                </a:ext>
              </a:extLst>
            </p:cNvPr>
            <p:cNvSpPr/>
            <p:nvPr/>
          </p:nvSpPr>
          <p:spPr>
            <a:xfrm>
              <a:off x="755576" y="1772816"/>
              <a:ext cx="7632848" cy="1440160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L 形 34">
              <a:extLst>
                <a:ext uri="{FF2B5EF4-FFF2-40B4-BE49-F238E27FC236}">
                  <a16:creationId xmlns:a16="http://schemas.microsoft.com/office/drawing/2014/main" id="{83A62374-351E-4F86-B12D-83F97B0F543C}"/>
                </a:ext>
              </a:extLst>
            </p:cNvPr>
            <p:cNvSpPr/>
            <p:nvPr/>
          </p:nvSpPr>
          <p:spPr>
            <a:xfrm rot="5400000">
              <a:off x="696481" y="1785730"/>
              <a:ext cx="288030" cy="262206"/>
            </a:xfrm>
            <a:prstGeom prst="corner">
              <a:avLst>
                <a:gd name="adj1" fmla="val 26554"/>
                <a:gd name="adj2" fmla="val 21879"/>
              </a:avLst>
            </a:prstGeom>
            <a:solidFill>
              <a:schemeClr val="accent2">
                <a:lumMod val="90000"/>
              </a:schemeClr>
            </a:solidFill>
            <a:ln>
              <a:solidFill>
                <a:schemeClr val="accent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L 形 35">
              <a:extLst>
                <a:ext uri="{FF2B5EF4-FFF2-40B4-BE49-F238E27FC236}">
                  <a16:creationId xmlns:a16="http://schemas.microsoft.com/office/drawing/2014/main" id="{9A739D58-E96E-47A0-82A8-D7776552B9D5}"/>
                </a:ext>
              </a:extLst>
            </p:cNvPr>
            <p:cNvSpPr/>
            <p:nvPr/>
          </p:nvSpPr>
          <p:spPr>
            <a:xfrm rot="16200000">
              <a:off x="8171937" y="2997417"/>
              <a:ext cx="263137" cy="262206"/>
            </a:xfrm>
            <a:prstGeom prst="corner">
              <a:avLst>
                <a:gd name="adj1" fmla="val 30609"/>
                <a:gd name="adj2" fmla="val 23906"/>
              </a:avLst>
            </a:prstGeom>
            <a:solidFill>
              <a:schemeClr val="accent2">
                <a:lumMod val="90000"/>
              </a:schemeClr>
            </a:solidFill>
            <a:ln>
              <a:solidFill>
                <a:schemeClr val="accent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7" name="内容占位符 4">
            <a:extLst>
              <a:ext uri="{FF2B5EF4-FFF2-40B4-BE49-F238E27FC236}">
                <a16:creationId xmlns:a16="http://schemas.microsoft.com/office/drawing/2014/main" id="{3F27DFA8-2E19-4571-885F-99980F07B80C}"/>
              </a:ext>
            </a:extLst>
          </p:cNvPr>
          <p:cNvSpPr txBox="1">
            <a:spLocks/>
          </p:cNvSpPr>
          <p:nvPr/>
        </p:nvSpPr>
        <p:spPr bwMode="auto">
          <a:xfrm>
            <a:off x="526386" y="1405531"/>
            <a:ext cx="7862038" cy="1944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90488" indent="-90488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382588" indent="-182563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566738" indent="-182563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749300" indent="-182563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931863" indent="-182563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1389063" indent="-182563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1846263" indent="-182563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2303463" indent="-182563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2760663" indent="-182563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b="0" dirty="0">
                <a:solidFill>
                  <a:schemeClr val="tx2"/>
                </a:solidFill>
                <a:latin typeface="Times New Roman" panose="02020603050405020304" pitchFamily="18" charset="0"/>
              </a:rPr>
              <a:t>如果查到目的端口和源端口是相同，就会丢弃这一帧，</a:t>
            </a:r>
            <a:endParaRPr lang="en-US" altLang="zh-CN" sz="1600" b="0" dirty="0">
              <a:solidFill>
                <a:schemeClr val="tx2"/>
              </a:solidFill>
              <a:latin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b="0" dirty="0">
                <a:solidFill>
                  <a:schemeClr val="tx2"/>
                </a:solidFill>
                <a:latin typeface="Times New Roman" panose="02020603050405020304" pitchFamily="18" charset="0"/>
              </a:rPr>
              <a:t>如果目的端口和源端口不同，就会转发这一帧，</a:t>
            </a:r>
            <a:endParaRPr lang="en-US" altLang="zh-CN" sz="1600" b="0" dirty="0">
              <a:solidFill>
                <a:schemeClr val="tx2"/>
              </a:solidFill>
              <a:latin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b="0" dirty="0">
                <a:solidFill>
                  <a:schemeClr val="tx2"/>
                </a:solidFill>
                <a:latin typeface="Times New Roman" panose="02020603050405020304" pitchFamily="18" charset="0"/>
              </a:rPr>
              <a:t>如果这个目的地址没有在表里面查到，就会广播这一帧。</a:t>
            </a:r>
          </a:p>
        </p:txBody>
      </p:sp>
      <p:graphicFrame>
        <p:nvGraphicFramePr>
          <p:cNvPr id="14" name="Object 3"/>
          <p:cNvGraphicFramePr>
            <a:graphicFrameLocks noChangeAspect="1"/>
          </p:cNvGraphicFramePr>
          <p:nvPr/>
        </p:nvGraphicFramePr>
        <p:xfrm>
          <a:off x="427085" y="2861550"/>
          <a:ext cx="6049962" cy="3686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48" name="Visio" r:id="rId3" imgW="4025900" imgH="2578100" progId="Visio.Drawing.11">
                  <p:embed/>
                </p:oleObj>
              </mc:Choice>
              <mc:Fallback>
                <p:oleObj name="Visio" r:id="rId3" imgW="4025900" imgH="2578100" progId="Visio.Drawing.11">
                  <p:embed/>
                  <p:pic>
                    <p:nvPicPr>
                      <p:cNvPr id="14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7085" y="2861550"/>
                        <a:ext cx="6049962" cy="3686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93006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251520" y="764704"/>
            <a:ext cx="1338828" cy="4552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lnSpc>
                <a:spcPct val="150000"/>
              </a:lnSpc>
              <a:buNone/>
            </a:pPr>
            <a:r>
              <a:rPr lang="zh-CN" altLang="en-US" b="0" dirty="0">
                <a:solidFill>
                  <a:schemeClr val="tx2"/>
                </a:solidFill>
                <a:latin typeface="Times New Roman" panose="02020603050405020304" pitchFamily="18" charset="0"/>
              </a:rPr>
              <a:t>生成树算法</a:t>
            </a:r>
          </a:p>
        </p:txBody>
      </p:sp>
      <p:graphicFrame>
        <p:nvGraphicFramePr>
          <p:cNvPr id="11" name="对象 1"/>
          <p:cNvGraphicFramePr>
            <a:graphicFrameLocks noChangeAspect="1"/>
          </p:cNvGraphicFramePr>
          <p:nvPr/>
        </p:nvGraphicFramePr>
        <p:xfrm>
          <a:off x="395536" y="2204864"/>
          <a:ext cx="3854450" cy="2446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74" name="Visio" r:id="rId3" imgW="2362200" imgH="1498600" progId="Visio.Drawing.11">
                  <p:embed/>
                </p:oleObj>
              </mc:Choice>
              <mc:Fallback>
                <p:oleObj name="Visio" r:id="rId3" imgW="2362200" imgH="1498600" progId="Visio.Drawing.11">
                  <p:embed/>
                  <p:pic>
                    <p:nvPicPr>
                      <p:cNvPr id="11" name="对象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536" y="2204864"/>
                        <a:ext cx="3854450" cy="24463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"/>
          <p:cNvGraphicFramePr>
            <a:graphicFrameLocks noChangeAspect="1"/>
          </p:cNvGraphicFramePr>
          <p:nvPr/>
        </p:nvGraphicFramePr>
        <p:xfrm>
          <a:off x="5364088" y="2060848"/>
          <a:ext cx="3278187" cy="2447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75" name="Visio" r:id="rId5" imgW="2984500" imgH="2590800" progId="Visio.Drawing.11">
                  <p:embed/>
                </p:oleObj>
              </mc:Choice>
              <mc:Fallback>
                <p:oleObj name="Visio" r:id="rId5" imgW="2984500" imgH="2590800" progId="Visio.Drawing.11">
                  <p:embed/>
                  <p:pic>
                    <p:nvPicPr>
                      <p:cNvPr id="12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64088" y="2060848"/>
                        <a:ext cx="3278187" cy="2447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tangle 3">
            <a:extLst>
              <a:ext uri="{FF2B5EF4-FFF2-40B4-BE49-F238E27FC236}">
                <a16:creationId xmlns:a16="http://schemas.microsoft.com/office/drawing/2014/main" id="{733C3360-5E60-4A33-A568-B55AE75EC3EB}"/>
              </a:ext>
            </a:extLst>
          </p:cNvPr>
          <p:cNvSpPr/>
          <p:nvPr/>
        </p:nvSpPr>
        <p:spPr bwMode="auto">
          <a:xfrm>
            <a:off x="1979712" y="5059402"/>
            <a:ext cx="2880320" cy="57670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</p:spPr>
        <p:txBody>
          <a:bodyPr anchor="ctr"/>
          <a:lstStyle/>
          <a:p>
            <a:pPr eaLnBrk="1" hangingPunct="1">
              <a:defRPr/>
            </a:pPr>
            <a:endParaRPr lang="en-US" sz="2400">
              <a:latin typeface="Arial" charset="0"/>
              <a:ea typeface="宋体" charset="0"/>
              <a:cs typeface="宋体" charset="0"/>
            </a:endParaRPr>
          </a:p>
        </p:txBody>
      </p:sp>
      <p:sp>
        <p:nvSpPr>
          <p:cNvPr id="15" name="Rectangle 4"/>
          <p:cNvSpPr>
            <a:spLocks noChangeArrowheads="1"/>
          </p:cNvSpPr>
          <p:nvPr/>
        </p:nvSpPr>
        <p:spPr bwMode="auto">
          <a:xfrm>
            <a:off x="2195736" y="5163089"/>
            <a:ext cx="204414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dirty="0"/>
              <a:t>避免出现广播风暴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933917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251520" y="764704"/>
            <a:ext cx="3185487" cy="4552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lnSpc>
                <a:spcPct val="150000"/>
              </a:lnSpc>
              <a:buNone/>
            </a:pPr>
            <a:r>
              <a:rPr lang="zh-CN" altLang="en-US" b="0" dirty="0">
                <a:solidFill>
                  <a:schemeClr val="tx2"/>
                </a:solidFill>
                <a:latin typeface="Times New Roman" panose="02020603050405020304" pitchFamily="18" charset="0"/>
              </a:rPr>
              <a:t>局域网交换机结构与工作原理</a:t>
            </a:r>
          </a:p>
        </p:txBody>
      </p:sp>
      <p:graphicFrame>
        <p:nvGraphicFramePr>
          <p:cNvPr id="5" name="Object 1"/>
          <p:cNvGraphicFramePr>
            <a:graphicFrameLocks noChangeAspect="1"/>
          </p:cNvGraphicFramePr>
          <p:nvPr/>
        </p:nvGraphicFramePr>
        <p:xfrm>
          <a:off x="1258888" y="1989138"/>
          <a:ext cx="6596062" cy="4319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796" name="Visio" r:id="rId3" imgW="5016500" imgH="3505200" progId="Visio.Drawing.11">
                  <p:embed/>
                </p:oleObj>
              </mc:Choice>
              <mc:Fallback>
                <p:oleObj name="Visio" r:id="rId3" imgW="5016500" imgH="3505200" progId="Visio.Drawing.11">
                  <p:embed/>
                  <p:pic>
                    <p:nvPicPr>
                      <p:cNvPr id="5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8888" y="1989138"/>
                        <a:ext cx="6596062" cy="4319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43917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251520" y="764704"/>
            <a:ext cx="2416046" cy="4552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lnSpc>
                <a:spcPct val="150000"/>
              </a:lnSpc>
              <a:buNone/>
            </a:pPr>
            <a:r>
              <a:rPr lang="en-US" altLang="zh-CN" b="0" dirty="0">
                <a:solidFill>
                  <a:schemeClr val="tx2"/>
                </a:solidFill>
                <a:latin typeface="Times New Roman" panose="02020603050405020304" pitchFamily="18" charset="0"/>
              </a:rPr>
              <a:t>IEEE802</a:t>
            </a:r>
            <a:r>
              <a:rPr lang="zh-CN" altLang="en-US" b="0" dirty="0">
                <a:solidFill>
                  <a:schemeClr val="tx2"/>
                </a:solidFill>
                <a:latin typeface="Times New Roman" panose="02020603050405020304" pitchFamily="18" charset="0"/>
              </a:rPr>
              <a:t>标准体系结构</a:t>
            </a:r>
            <a:endParaRPr lang="en-US" altLang="zh-CN" b="0" dirty="0">
              <a:solidFill>
                <a:schemeClr val="tx2"/>
              </a:solidFill>
              <a:latin typeface="Times New Roman" panose="02020603050405020304" pitchFamily="18" charset="0"/>
            </a:endParaRP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D8493C51-42A6-4C2D-A63A-127CE0E6BF4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15098315"/>
              </p:ext>
            </p:extLst>
          </p:nvPr>
        </p:nvGraphicFramePr>
        <p:xfrm>
          <a:off x="539552" y="2420888"/>
          <a:ext cx="7880350" cy="2520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53" name="Visio" r:id="rId3" imgW="3721100" imgH="1193800" progId="Visio.Drawing.11">
                  <p:embed/>
                </p:oleObj>
              </mc:Choice>
              <mc:Fallback>
                <p:oleObj name="Visio" r:id="rId3" imgW="3721100" imgH="1193800" progId="Visio.Drawing.11">
                  <p:embed/>
                  <p:pic>
                    <p:nvPicPr>
                      <p:cNvPr id="8219" name="Object 3">
                        <a:extLst>
                          <a:ext uri="{FF2B5EF4-FFF2-40B4-BE49-F238E27FC236}">
                            <a16:creationId xmlns:a16="http://schemas.microsoft.com/office/drawing/2014/main" id="{2B1D43C6-5BEC-43E9-AC4C-B52E6D81F72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552" y="2420888"/>
                        <a:ext cx="7880350" cy="2520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19669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251520" y="764704"/>
            <a:ext cx="2492990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lnSpc>
                <a:spcPct val="150000"/>
              </a:lnSpc>
              <a:buNone/>
            </a:pPr>
            <a:r>
              <a:rPr lang="zh-CN" altLang="en-US" b="0" dirty="0">
                <a:solidFill>
                  <a:schemeClr val="tx2"/>
                </a:solidFill>
                <a:latin typeface="Times New Roman" panose="02020603050405020304" pitchFamily="18" charset="0"/>
              </a:rPr>
              <a:t>局域网交换机工作原理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A178823E-3919-4F1B-8694-0AC3B0BB522A}"/>
              </a:ext>
            </a:extLst>
          </p:cNvPr>
          <p:cNvGrpSpPr/>
          <p:nvPr/>
        </p:nvGrpSpPr>
        <p:grpSpPr>
          <a:xfrm>
            <a:off x="323528" y="1388483"/>
            <a:ext cx="8280920" cy="3552685"/>
            <a:chOff x="709393" y="1772816"/>
            <a:chExt cx="7725216" cy="1487272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A5D00EF2-F1DF-4C4C-9B80-4BAB801E2F05}"/>
                </a:ext>
              </a:extLst>
            </p:cNvPr>
            <p:cNvSpPr/>
            <p:nvPr/>
          </p:nvSpPr>
          <p:spPr>
            <a:xfrm>
              <a:off x="755576" y="1772816"/>
              <a:ext cx="7632848" cy="1440160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L 形 7">
              <a:extLst>
                <a:ext uri="{FF2B5EF4-FFF2-40B4-BE49-F238E27FC236}">
                  <a16:creationId xmlns:a16="http://schemas.microsoft.com/office/drawing/2014/main" id="{83A62374-351E-4F86-B12D-83F97B0F543C}"/>
                </a:ext>
              </a:extLst>
            </p:cNvPr>
            <p:cNvSpPr/>
            <p:nvPr/>
          </p:nvSpPr>
          <p:spPr>
            <a:xfrm rot="5400000">
              <a:off x="696481" y="1785730"/>
              <a:ext cx="288030" cy="262206"/>
            </a:xfrm>
            <a:prstGeom prst="corner">
              <a:avLst>
                <a:gd name="adj1" fmla="val 26554"/>
                <a:gd name="adj2" fmla="val 21879"/>
              </a:avLst>
            </a:prstGeom>
            <a:solidFill>
              <a:schemeClr val="accent2">
                <a:lumMod val="90000"/>
              </a:schemeClr>
            </a:solidFill>
            <a:ln>
              <a:solidFill>
                <a:schemeClr val="accent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L 形 8">
              <a:extLst>
                <a:ext uri="{FF2B5EF4-FFF2-40B4-BE49-F238E27FC236}">
                  <a16:creationId xmlns:a16="http://schemas.microsoft.com/office/drawing/2014/main" id="{9A739D58-E96E-47A0-82A8-D7776552B9D5}"/>
                </a:ext>
              </a:extLst>
            </p:cNvPr>
            <p:cNvSpPr/>
            <p:nvPr/>
          </p:nvSpPr>
          <p:spPr>
            <a:xfrm rot="16200000">
              <a:off x="8171937" y="2997417"/>
              <a:ext cx="263137" cy="262206"/>
            </a:xfrm>
            <a:prstGeom prst="corner">
              <a:avLst>
                <a:gd name="adj1" fmla="val 30609"/>
                <a:gd name="adj2" fmla="val 23906"/>
              </a:avLst>
            </a:prstGeom>
            <a:solidFill>
              <a:schemeClr val="accent2">
                <a:lumMod val="90000"/>
              </a:schemeClr>
            </a:solidFill>
            <a:ln>
              <a:solidFill>
                <a:schemeClr val="accent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内容占位符 4">
            <a:extLst>
              <a:ext uri="{FF2B5EF4-FFF2-40B4-BE49-F238E27FC236}">
                <a16:creationId xmlns:a16="http://schemas.microsoft.com/office/drawing/2014/main" id="{3F27DFA8-2E19-4571-885F-99980F07B80C}"/>
              </a:ext>
            </a:extLst>
          </p:cNvPr>
          <p:cNvSpPr txBox="1">
            <a:spLocks/>
          </p:cNvSpPr>
          <p:nvPr/>
        </p:nvSpPr>
        <p:spPr bwMode="auto">
          <a:xfrm>
            <a:off x="526386" y="1405531"/>
            <a:ext cx="7862038" cy="1944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90488" indent="-90488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382588" indent="-182563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566738" indent="-182563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749300" indent="-182563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931863" indent="-182563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1389063" indent="-182563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1846263" indent="-182563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2303463" indent="-182563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2760663" indent="-182563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b="0" dirty="0">
                <a:solidFill>
                  <a:schemeClr val="tx2"/>
                </a:solidFill>
                <a:latin typeface="Times New Roman" panose="02020603050405020304" pitchFamily="18" charset="0"/>
              </a:rPr>
              <a:t>泛洪广播</a:t>
            </a:r>
            <a:endParaRPr lang="en-US" altLang="zh-CN" sz="1600" b="0" dirty="0">
              <a:solidFill>
                <a:schemeClr val="tx2"/>
              </a:solidFill>
              <a:latin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</a:pPr>
            <a:r>
              <a:rPr lang="en-US" altLang="zh-CN" sz="1600" b="0" dirty="0">
                <a:solidFill>
                  <a:schemeClr val="tx2"/>
                </a:solidFill>
                <a:latin typeface="Times New Roman" panose="02020603050405020304" pitchFamily="18" charset="0"/>
              </a:rPr>
              <a:t>      </a:t>
            </a:r>
            <a:r>
              <a:rPr lang="zh-CN" altLang="en-US" sz="1600" b="0" dirty="0">
                <a:solidFill>
                  <a:schemeClr val="tx2"/>
                </a:solidFill>
                <a:latin typeface="Times New Roman" panose="02020603050405020304" pitchFamily="18" charset="0"/>
              </a:rPr>
              <a:t>目的地址未知，或广播地址，除源端口外在其他所有的端口进行转发 </a:t>
            </a:r>
            <a:endParaRPr lang="en-US" altLang="zh-CN" sz="1600" b="0" dirty="0">
              <a:solidFill>
                <a:schemeClr val="tx2"/>
              </a:solidFill>
              <a:latin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b="0" dirty="0">
                <a:solidFill>
                  <a:schemeClr val="tx2"/>
                </a:solidFill>
                <a:latin typeface="Times New Roman" panose="02020603050405020304" pitchFamily="18" charset="0"/>
              </a:rPr>
              <a:t>转发</a:t>
            </a:r>
            <a:endParaRPr lang="en-US" altLang="zh-CN" sz="1600" b="0" dirty="0">
              <a:solidFill>
                <a:schemeClr val="tx2"/>
              </a:solidFill>
              <a:latin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</a:pPr>
            <a:r>
              <a:rPr lang="en-US" altLang="zh-CN" sz="1600" b="0" dirty="0">
                <a:solidFill>
                  <a:schemeClr val="tx2"/>
                </a:solidFill>
                <a:latin typeface="Times New Roman" panose="02020603050405020304" pitchFamily="18" charset="0"/>
              </a:rPr>
              <a:t>      </a:t>
            </a:r>
            <a:r>
              <a:rPr lang="zh-CN" altLang="en-US" sz="1600" b="0" dirty="0">
                <a:solidFill>
                  <a:schemeClr val="tx2"/>
                </a:solidFill>
                <a:latin typeface="Times New Roman" panose="02020603050405020304" pitchFamily="18" charset="0"/>
              </a:rPr>
              <a:t>对于已经学习到的目的地址，直接转发到相应的端口。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b="0" dirty="0">
                <a:solidFill>
                  <a:schemeClr val="tx2"/>
                </a:solidFill>
                <a:latin typeface="Times New Roman" panose="02020603050405020304" pitchFamily="18" charset="0"/>
              </a:rPr>
              <a:t>过滤</a:t>
            </a:r>
            <a:endParaRPr lang="en-US" altLang="zh-CN" sz="1600" b="0" dirty="0">
              <a:solidFill>
                <a:schemeClr val="tx2"/>
              </a:solidFill>
              <a:latin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</a:pPr>
            <a:r>
              <a:rPr lang="zh-CN" altLang="en-US" sz="1600" b="0" dirty="0">
                <a:solidFill>
                  <a:schemeClr val="tx2"/>
                </a:solidFill>
                <a:latin typeface="Times New Roman" panose="02020603050405020304" pitchFamily="18" charset="0"/>
              </a:rPr>
              <a:t>      目的地址和源地址所处的端口是相同的，将帧丢弃。</a:t>
            </a:r>
            <a:endParaRPr lang="en-US" altLang="zh-CN" sz="1600" b="0" dirty="0">
              <a:solidFill>
                <a:schemeClr val="tx2"/>
              </a:solidFill>
              <a:latin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b="0" dirty="0">
                <a:solidFill>
                  <a:schemeClr val="tx2"/>
                </a:solidFill>
                <a:latin typeface="Times New Roman" panose="02020603050405020304" pitchFamily="18" charset="0"/>
              </a:rPr>
              <a:t>逆向学习</a:t>
            </a:r>
            <a:endParaRPr lang="en-US" altLang="zh-CN" sz="1600" b="0" dirty="0">
              <a:solidFill>
                <a:schemeClr val="tx2"/>
              </a:solidFill>
              <a:latin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</a:pPr>
            <a:r>
              <a:rPr lang="zh-CN" altLang="en-US" sz="1600" b="0" dirty="0">
                <a:solidFill>
                  <a:schemeClr val="tx2"/>
                </a:solidFill>
                <a:latin typeface="Times New Roman" panose="02020603050405020304" pitchFamily="18" charset="0"/>
              </a:rPr>
              <a:t>      读取真的源地址和达到端口进行学习，补充更新转发表。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zh-CN" altLang="en-US" sz="1600" b="0" dirty="0">
              <a:solidFill>
                <a:schemeClr val="tx2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7529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251520" y="764704"/>
            <a:ext cx="2492990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lnSpc>
                <a:spcPct val="150000"/>
              </a:lnSpc>
              <a:buNone/>
            </a:pPr>
            <a:r>
              <a:rPr lang="zh-CN" altLang="en-US" b="0" dirty="0">
                <a:solidFill>
                  <a:schemeClr val="tx2"/>
                </a:solidFill>
                <a:latin typeface="Times New Roman" panose="02020603050405020304" pitchFamily="18" charset="0"/>
              </a:rPr>
              <a:t>交换机的三种交换方式</a:t>
            </a:r>
          </a:p>
        </p:txBody>
      </p: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A178823E-3919-4F1B-8694-0AC3B0BB522A}"/>
              </a:ext>
            </a:extLst>
          </p:cNvPr>
          <p:cNvGrpSpPr/>
          <p:nvPr/>
        </p:nvGrpSpPr>
        <p:grpSpPr>
          <a:xfrm>
            <a:off x="323528" y="1388483"/>
            <a:ext cx="8496944" cy="4704813"/>
            <a:chOff x="709393" y="1772816"/>
            <a:chExt cx="7725216" cy="1487272"/>
          </a:xfrm>
        </p:grpSpPr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A5D00EF2-F1DF-4C4C-9B80-4BAB801E2F05}"/>
                </a:ext>
              </a:extLst>
            </p:cNvPr>
            <p:cNvSpPr/>
            <p:nvPr/>
          </p:nvSpPr>
          <p:spPr>
            <a:xfrm>
              <a:off x="755576" y="1772816"/>
              <a:ext cx="7632848" cy="1440160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L 形 34">
              <a:extLst>
                <a:ext uri="{FF2B5EF4-FFF2-40B4-BE49-F238E27FC236}">
                  <a16:creationId xmlns:a16="http://schemas.microsoft.com/office/drawing/2014/main" id="{83A62374-351E-4F86-B12D-83F97B0F543C}"/>
                </a:ext>
              </a:extLst>
            </p:cNvPr>
            <p:cNvSpPr/>
            <p:nvPr/>
          </p:nvSpPr>
          <p:spPr>
            <a:xfrm rot="5400000">
              <a:off x="696481" y="1785730"/>
              <a:ext cx="288030" cy="262206"/>
            </a:xfrm>
            <a:prstGeom prst="corner">
              <a:avLst>
                <a:gd name="adj1" fmla="val 26554"/>
                <a:gd name="adj2" fmla="val 21879"/>
              </a:avLst>
            </a:prstGeom>
            <a:solidFill>
              <a:schemeClr val="accent2">
                <a:lumMod val="90000"/>
              </a:schemeClr>
            </a:solidFill>
            <a:ln>
              <a:solidFill>
                <a:schemeClr val="accent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L 形 35">
              <a:extLst>
                <a:ext uri="{FF2B5EF4-FFF2-40B4-BE49-F238E27FC236}">
                  <a16:creationId xmlns:a16="http://schemas.microsoft.com/office/drawing/2014/main" id="{9A739D58-E96E-47A0-82A8-D7776552B9D5}"/>
                </a:ext>
              </a:extLst>
            </p:cNvPr>
            <p:cNvSpPr/>
            <p:nvPr/>
          </p:nvSpPr>
          <p:spPr>
            <a:xfrm rot="16200000">
              <a:off x="8171937" y="2997417"/>
              <a:ext cx="263137" cy="262206"/>
            </a:xfrm>
            <a:prstGeom prst="corner">
              <a:avLst>
                <a:gd name="adj1" fmla="val 30609"/>
                <a:gd name="adj2" fmla="val 23906"/>
              </a:avLst>
            </a:prstGeom>
            <a:solidFill>
              <a:schemeClr val="accent2">
                <a:lumMod val="90000"/>
              </a:schemeClr>
            </a:solidFill>
            <a:ln>
              <a:solidFill>
                <a:schemeClr val="accent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7" name="内容占位符 4">
            <a:extLst>
              <a:ext uri="{FF2B5EF4-FFF2-40B4-BE49-F238E27FC236}">
                <a16:creationId xmlns:a16="http://schemas.microsoft.com/office/drawing/2014/main" id="{3F27DFA8-2E19-4571-885F-99980F07B80C}"/>
              </a:ext>
            </a:extLst>
          </p:cNvPr>
          <p:cNvSpPr txBox="1">
            <a:spLocks/>
          </p:cNvSpPr>
          <p:nvPr/>
        </p:nvSpPr>
        <p:spPr bwMode="auto">
          <a:xfrm>
            <a:off x="526386" y="1405531"/>
            <a:ext cx="7862038" cy="1944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90488" indent="-90488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382588" indent="-182563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566738" indent="-182563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749300" indent="-182563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931863" indent="-182563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1389063" indent="-182563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1846263" indent="-182563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2303463" indent="-182563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2760663" indent="-182563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b="0" dirty="0">
                <a:solidFill>
                  <a:schemeClr val="tx2"/>
                </a:solidFill>
                <a:latin typeface="Times New Roman" panose="02020603050405020304" pitchFamily="18" charset="0"/>
              </a:rPr>
              <a:t>直接交换方式</a:t>
            </a:r>
          </a:p>
          <a:p>
            <a:pPr marL="5778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b="0" dirty="0">
                <a:solidFill>
                  <a:schemeClr val="tx2"/>
                </a:solidFill>
                <a:latin typeface="Times New Roman" panose="02020603050405020304" pitchFamily="18" charset="0"/>
              </a:rPr>
              <a:t>交换机只接收数据帧头部，检测目的地址，立即转发（无论帧是否出错）</a:t>
            </a:r>
          </a:p>
          <a:p>
            <a:pPr marL="5778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b="0" dirty="0">
                <a:solidFill>
                  <a:schemeClr val="tx2"/>
                </a:solidFill>
                <a:latin typeface="Times New Roman" panose="02020603050405020304" pitchFamily="18" charset="0"/>
              </a:rPr>
              <a:t>帧出错检测由结点主机完成（延迟小，缺乏差错检测）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b="0" dirty="0">
                <a:solidFill>
                  <a:schemeClr val="tx2"/>
                </a:solidFill>
                <a:latin typeface="Times New Roman" panose="02020603050405020304" pitchFamily="18" charset="0"/>
              </a:rPr>
              <a:t>存储转发交换方式</a:t>
            </a:r>
          </a:p>
          <a:p>
            <a:pPr marL="5778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b="0" dirty="0">
                <a:solidFill>
                  <a:schemeClr val="tx2"/>
                </a:solidFill>
                <a:latin typeface="Times New Roman" panose="02020603050405020304" pitchFamily="18" charset="0"/>
              </a:rPr>
              <a:t>交换机完整地接收数据帧，并检测差错。若帧正确，则根据帧目的地址确定输出端口，进行转发出</a:t>
            </a:r>
          </a:p>
          <a:p>
            <a:pPr marL="5778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b="0" dirty="0">
                <a:solidFill>
                  <a:schemeClr val="tx2"/>
                </a:solidFill>
                <a:latin typeface="Times New Roman" panose="02020603050405020304" pitchFamily="18" charset="0"/>
              </a:rPr>
              <a:t>具有帧差错检测能力，延迟大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b="0" dirty="0">
                <a:solidFill>
                  <a:schemeClr val="tx2"/>
                </a:solidFill>
                <a:latin typeface="Times New Roman" panose="02020603050405020304" pitchFamily="18" charset="0"/>
              </a:rPr>
              <a:t>改进的直接交换方式（二者结合）</a:t>
            </a:r>
            <a:endParaRPr lang="en-US" altLang="zh-CN" sz="1600" b="0" dirty="0">
              <a:solidFill>
                <a:schemeClr val="tx2"/>
              </a:solidFill>
              <a:latin typeface="Times New Roman" panose="02020603050405020304" pitchFamily="18" charset="0"/>
            </a:endParaRPr>
          </a:p>
          <a:p>
            <a:pPr marL="5778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b="0" dirty="0">
                <a:solidFill>
                  <a:schemeClr val="tx2"/>
                </a:solidFill>
                <a:latin typeface="Times New Roman" panose="02020603050405020304" pitchFamily="18" charset="0"/>
              </a:rPr>
              <a:t>检查帧的长度是否够</a:t>
            </a:r>
            <a:r>
              <a:rPr lang="en-US" altLang="zh-CN" sz="1600" b="0" dirty="0">
                <a:solidFill>
                  <a:schemeClr val="tx2"/>
                </a:solidFill>
                <a:latin typeface="Times New Roman" panose="02020603050405020304" pitchFamily="18" charset="0"/>
              </a:rPr>
              <a:t>64</a:t>
            </a:r>
            <a:r>
              <a:rPr lang="zh-CN" altLang="en-US" sz="1600" b="0" dirty="0">
                <a:solidFill>
                  <a:schemeClr val="tx2"/>
                </a:solidFill>
                <a:latin typeface="Times New Roman" panose="02020603050405020304" pitchFamily="18" charset="0"/>
              </a:rPr>
              <a:t>个字节，如果小于</a:t>
            </a:r>
            <a:r>
              <a:rPr lang="en-US" altLang="zh-CN" sz="1600" b="0" dirty="0">
                <a:solidFill>
                  <a:schemeClr val="tx2"/>
                </a:solidFill>
                <a:latin typeface="Times New Roman" panose="02020603050405020304" pitchFamily="18" charset="0"/>
              </a:rPr>
              <a:t>64</a:t>
            </a:r>
            <a:r>
              <a:rPr lang="zh-CN" altLang="en-US" sz="1600" b="0" dirty="0">
                <a:solidFill>
                  <a:schemeClr val="tx2"/>
                </a:solidFill>
                <a:latin typeface="Times New Roman" panose="02020603050405020304" pitchFamily="18" charset="0"/>
              </a:rPr>
              <a:t>字节则丢弃（碎片帧）；如果大于</a:t>
            </a:r>
            <a:r>
              <a:rPr lang="en-US" altLang="zh-CN" sz="1600" b="0" dirty="0">
                <a:solidFill>
                  <a:schemeClr val="tx2"/>
                </a:solidFill>
                <a:latin typeface="Times New Roman" panose="02020603050405020304" pitchFamily="18" charset="0"/>
              </a:rPr>
              <a:t>64</a:t>
            </a:r>
            <a:r>
              <a:rPr lang="zh-CN" altLang="en-US" sz="1600" b="0" dirty="0">
                <a:solidFill>
                  <a:schemeClr val="tx2"/>
                </a:solidFill>
                <a:latin typeface="Times New Roman" panose="02020603050405020304" pitchFamily="18" charset="0"/>
              </a:rPr>
              <a:t>字节，则转发。</a:t>
            </a:r>
            <a:endParaRPr lang="en-US" altLang="zh-CN" sz="1600" b="0" dirty="0">
              <a:solidFill>
                <a:schemeClr val="tx2"/>
              </a:solidFill>
              <a:latin typeface="Times New Roman" panose="02020603050405020304" pitchFamily="18" charset="0"/>
            </a:endParaRPr>
          </a:p>
          <a:p>
            <a:pPr marL="5778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b="0" dirty="0">
                <a:solidFill>
                  <a:schemeClr val="tx2"/>
                </a:solidFill>
                <a:latin typeface="Times New Roman" panose="02020603050405020304" pitchFamily="18" charset="0"/>
              </a:rPr>
              <a:t>不提供差错检测，但是出错的机会比直接转发小，数据处理速度比存储转发方式快</a:t>
            </a:r>
          </a:p>
        </p:txBody>
      </p:sp>
    </p:spTree>
    <p:extLst>
      <p:ext uri="{BB962C8B-B14F-4D97-AF65-F5344CB8AC3E}">
        <p14:creationId xmlns:p14="http://schemas.microsoft.com/office/powerpoint/2010/main" val="4168932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251520" y="764704"/>
            <a:ext cx="2441694" cy="4552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lnSpc>
                <a:spcPct val="150000"/>
              </a:lnSpc>
              <a:buNone/>
            </a:pPr>
            <a:r>
              <a:rPr lang="zh-CN" altLang="en-US" b="0" dirty="0">
                <a:solidFill>
                  <a:schemeClr val="tx2"/>
                </a:solidFill>
                <a:latin typeface="Times New Roman" panose="02020603050405020304" pitchFamily="18" charset="0"/>
              </a:rPr>
              <a:t>虚拟局域网技术</a:t>
            </a:r>
            <a:r>
              <a:rPr lang="en-US" altLang="zh-CN" b="0" dirty="0">
                <a:solidFill>
                  <a:schemeClr val="tx2"/>
                </a:solidFill>
                <a:latin typeface="Times New Roman" panose="02020603050405020304" pitchFamily="18" charset="0"/>
              </a:rPr>
              <a:t>VLAN</a:t>
            </a:r>
          </a:p>
        </p:txBody>
      </p:sp>
      <p:graphicFrame>
        <p:nvGraphicFramePr>
          <p:cNvPr id="4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3360397"/>
              </p:ext>
            </p:extLst>
          </p:nvPr>
        </p:nvGraphicFramePr>
        <p:xfrm>
          <a:off x="1701006" y="2564904"/>
          <a:ext cx="5741988" cy="3600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20" name="Visio" r:id="rId3" imgW="4546600" imgH="2844800" progId="Visio.Drawing.11">
                  <p:embed/>
                </p:oleObj>
              </mc:Choice>
              <mc:Fallback>
                <p:oleObj name="Visio" r:id="rId3" imgW="4546600" imgH="2844800" progId="Visio.Drawing.11">
                  <p:embed/>
                  <p:pic>
                    <p:nvPicPr>
                      <p:cNvPr id="4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01006" y="2564904"/>
                        <a:ext cx="5741988" cy="3600450"/>
                      </a:xfrm>
                      <a:prstGeom prst="rect">
                        <a:avLst/>
                      </a:prstGeom>
                      <a:solidFill>
                        <a:schemeClr val="tx2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" name="组合 5">
            <a:extLst>
              <a:ext uri="{FF2B5EF4-FFF2-40B4-BE49-F238E27FC236}">
                <a16:creationId xmlns:a16="http://schemas.microsoft.com/office/drawing/2014/main" id="{A178823E-3919-4F1B-8694-0AC3B0BB522A}"/>
              </a:ext>
            </a:extLst>
          </p:cNvPr>
          <p:cNvGrpSpPr/>
          <p:nvPr/>
        </p:nvGrpSpPr>
        <p:grpSpPr>
          <a:xfrm>
            <a:off x="323528" y="1388483"/>
            <a:ext cx="8496944" cy="960397"/>
            <a:chOff x="709393" y="1772816"/>
            <a:chExt cx="7725216" cy="1487272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A5D00EF2-F1DF-4C4C-9B80-4BAB801E2F05}"/>
                </a:ext>
              </a:extLst>
            </p:cNvPr>
            <p:cNvSpPr/>
            <p:nvPr/>
          </p:nvSpPr>
          <p:spPr>
            <a:xfrm>
              <a:off x="755576" y="1772816"/>
              <a:ext cx="7632848" cy="1440160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L 形 8">
              <a:extLst>
                <a:ext uri="{FF2B5EF4-FFF2-40B4-BE49-F238E27FC236}">
                  <a16:creationId xmlns:a16="http://schemas.microsoft.com/office/drawing/2014/main" id="{83A62374-351E-4F86-B12D-83F97B0F543C}"/>
                </a:ext>
              </a:extLst>
            </p:cNvPr>
            <p:cNvSpPr/>
            <p:nvPr/>
          </p:nvSpPr>
          <p:spPr>
            <a:xfrm rot="5400000">
              <a:off x="696481" y="1785730"/>
              <a:ext cx="288030" cy="262206"/>
            </a:xfrm>
            <a:prstGeom prst="corner">
              <a:avLst>
                <a:gd name="adj1" fmla="val 26554"/>
                <a:gd name="adj2" fmla="val 21879"/>
              </a:avLst>
            </a:prstGeom>
            <a:solidFill>
              <a:schemeClr val="accent2">
                <a:lumMod val="90000"/>
              </a:schemeClr>
            </a:solidFill>
            <a:ln>
              <a:solidFill>
                <a:schemeClr val="accent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L 形 9">
              <a:extLst>
                <a:ext uri="{FF2B5EF4-FFF2-40B4-BE49-F238E27FC236}">
                  <a16:creationId xmlns:a16="http://schemas.microsoft.com/office/drawing/2014/main" id="{9A739D58-E96E-47A0-82A8-D7776552B9D5}"/>
                </a:ext>
              </a:extLst>
            </p:cNvPr>
            <p:cNvSpPr/>
            <p:nvPr/>
          </p:nvSpPr>
          <p:spPr>
            <a:xfrm rot="16200000">
              <a:off x="8171937" y="2997417"/>
              <a:ext cx="263137" cy="262206"/>
            </a:xfrm>
            <a:prstGeom prst="corner">
              <a:avLst>
                <a:gd name="adj1" fmla="val 30609"/>
                <a:gd name="adj2" fmla="val 23906"/>
              </a:avLst>
            </a:prstGeom>
            <a:solidFill>
              <a:schemeClr val="accent2">
                <a:lumMod val="90000"/>
              </a:schemeClr>
            </a:solidFill>
            <a:ln>
              <a:solidFill>
                <a:schemeClr val="accent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内容占位符 4">
            <a:extLst>
              <a:ext uri="{FF2B5EF4-FFF2-40B4-BE49-F238E27FC236}">
                <a16:creationId xmlns:a16="http://schemas.microsoft.com/office/drawing/2014/main" id="{3F27DFA8-2E19-4571-885F-99980F07B80C}"/>
              </a:ext>
            </a:extLst>
          </p:cNvPr>
          <p:cNvSpPr txBox="1">
            <a:spLocks/>
          </p:cNvSpPr>
          <p:nvPr/>
        </p:nvSpPr>
        <p:spPr bwMode="auto">
          <a:xfrm>
            <a:off x="526386" y="1405531"/>
            <a:ext cx="7862038" cy="1944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90488" indent="-90488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382588" indent="-182563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566738" indent="-182563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749300" indent="-182563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931863" indent="-182563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1389063" indent="-182563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1846263" indent="-182563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2303463" indent="-182563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2760663" indent="-182563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b="0" dirty="0">
                <a:solidFill>
                  <a:schemeClr val="tx2"/>
                </a:solidFill>
                <a:latin typeface="Times New Roman" panose="02020603050405020304" pitchFamily="18" charset="0"/>
              </a:rPr>
              <a:t>一种网络服务（不是组网技术）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b="0" dirty="0">
                <a:solidFill>
                  <a:schemeClr val="tx2"/>
                </a:solidFill>
                <a:latin typeface="Times New Roman" panose="02020603050405020304" pitchFamily="18" charset="0"/>
              </a:rPr>
              <a:t>交换式局域网技术是实现</a:t>
            </a:r>
            <a:r>
              <a:rPr lang="en-US" altLang="zh-CN" sz="1600" b="0" dirty="0">
                <a:solidFill>
                  <a:schemeClr val="tx2"/>
                </a:solidFill>
                <a:latin typeface="Times New Roman" panose="02020603050405020304" pitchFamily="18" charset="0"/>
              </a:rPr>
              <a:t>VLAN</a:t>
            </a:r>
            <a:r>
              <a:rPr lang="zh-CN" altLang="en-US" sz="1600" b="0" dirty="0">
                <a:solidFill>
                  <a:schemeClr val="tx2"/>
                </a:solidFill>
                <a:latin typeface="Times New Roman" panose="02020603050405020304" pitchFamily="18" charset="0"/>
              </a:rPr>
              <a:t>基础（用户与局域网资源一种逻辑组合）</a:t>
            </a:r>
          </a:p>
          <a:p>
            <a:pPr marL="292100" lvl="1" indent="0">
              <a:lnSpc>
                <a:spcPct val="150000"/>
              </a:lnSpc>
            </a:pPr>
            <a:endParaRPr lang="zh-CN" altLang="en-US" sz="1600" b="0" dirty="0">
              <a:solidFill>
                <a:schemeClr val="tx2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4113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4"/>
          <p:cNvSpPr txBox="1">
            <a:spLocks/>
          </p:cNvSpPr>
          <p:nvPr/>
        </p:nvSpPr>
        <p:spPr bwMode="auto">
          <a:xfrm>
            <a:off x="215106" y="634207"/>
            <a:ext cx="8713788" cy="2881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90488" indent="-90488" algn="l" rtl="0" eaLnBrk="0" fontAlgn="base" hangingPunct="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1pPr>
            <a:lvl2pPr marL="382588" indent="-182563" algn="l" rtl="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kern="12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2pPr>
            <a:lvl3pPr marL="566738" indent="-182563" algn="l" rtl="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3pPr>
            <a:lvl4pPr marL="749300" indent="-182563" algn="l" rtl="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4pPr>
            <a:lvl5pPr marL="931863" indent="-182563" algn="l" rtl="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ct val="150000"/>
              </a:lnSpc>
              <a:buNone/>
            </a:pPr>
            <a:r>
              <a:rPr lang="zh-CN" altLang="en-US" sz="2400" b="0" dirty="0">
                <a:solidFill>
                  <a:schemeClr val="tx2"/>
                </a:solidFill>
                <a:latin typeface="Times New Roman" panose="02020603050405020304" pitchFamily="18" charset="0"/>
              </a:rPr>
              <a:t>小结：</a:t>
            </a:r>
            <a:endParaRPr lang="en-US" altLang="zh-CN" sz="2400" b="0" dirty="0">
              <a:solidFill>
                <a:schemeClr val="tx2"/>
              </a:solidFill>
              <a:latin typeface="Times New Roman" panose="02020603050405020304" pitchFamily="18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4029C6FB-57C1-47D8-991B-28A1FE86F1D1}"/>
              </a:ext>
            </a:extLst>
          </p:cNvPr>
          <p:cNvSpPr/>
          <p:nvPr/>
        </p:nvSpPr>
        <p:spPr>
          <a:xfrm>
            <a:off x="251520" y="1412776"/>
            <a:ext cx="8568952" cy="40907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0" dirty="0">
                <a:solidFill>
                  <a:schemeClr val="tx2"/>
                </a:solidFill>
                <a:latin typeface="Times New Roman" panose="02020603050405020304" pitchFamily="18" charset="0"/>
              </a:rPr>
              <a:t>交换技术应用于高性能局域网技术</a:t>
            </a: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0" dirty="0">
                <a:solidFill>
                  <a:schemeClr val="tx2"/>
                </a:solidFill>
                <a:latin typeface="Times New Roman" panose="02020603050405020304" pitchFamily="18" charset="0"/>
              </a:rPr>
              <a:t>网桥</a:t>
            </a:r>
            <a:endParaRPr lang="en-US" altLang="zh-CN" sz="2400" b="0" dirty="0">
              <a:solidFill>
                <a:schemeClr val="tx2"/>
              </a:solidFill>
              <a:latin typeface="Times New Roman" panose="02020603050405020304" pitchFamily="18" charset="0"/>
            </a:endParaRPr>
          </a:p>
          <a:p>
            <a:pPr lvl="1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b="0" dirty="0">
                <a:solidFill>
                  <a:schemeClr val="tx2"/>
                </a:solidFill>
                <a:latin typeface="Times New Roman" panose="02020603050405020304" pitchFamily="18" charset="0"/>
              </a:rPr>
              <a:t>互联两个不同数据链路层协议</a:t>
            </a:r>
            <a:endParaRPr lang="en-US" altLang="zh-CN" sz="2000" b="0" dirty="0">
              <a:solidFill>
                <a:schemeClr val="tx2"/>
              </a:solidFill>
              <a:latin typeface="Times New Roman" panose="02020603050405020304" pitchFamily="18" charset="0"/>
            </a:endParaRPr>
          </a:p>
          <a:p>
            <a:pPr lvl="1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b="0" dirty="0">
                <a:solidFill>
                  <a:schemeClr val="tx2"/>
                </a:solidFill>
                <a:latin typeface="Times New Roman" panose="02020603050405020304" pitchFamily="18" charset="0"/>
              </a:rPr>
              <a:t>以接收、存储、地址过滤与转发方式实现网络之间通信</a:t>
            </a:r>
            <a:endParaRPr lang="en-US" altLang="zh-CN" sz="2000" b="0" dirty="0">
              <a:solidFill>
                <a:schemeClr val="tx2"/>
              </a:solidFill>
              <a:latin typeface="Times New Roman" panose="02020603050405020304" pitchFamily="18" charset="0"/>
            </a:endParaRPr>
          </a:p>
          <a:p>
            <a:pPr lvl="1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b="0" dirty="0">
                <a:solidFill>
                  <a:schemeClr val="tx2"/>
                </a:solidFill>
                <a:latin typeface="Times New Roman" panose="02020603050405020304" pitchFamily="18" charset="0"/>
              </a:rPr>
              <a:t>分隔两个网络之间的广播通信量</a:t>
            </a:r>
            <a:endParaRPr lang="en-US" altLang="zh-CN" sz="2000" b="0" dirty="0">
              <a:solidFill>
                <a:schemeClr val="tx2"/>
              </a:solidFill>
              <a:latin typeface="Times New Roman" panose="02020603050405020304" pitchFamily="18" charset="0"/>
            </a:endParaRP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0" dirty="0">
                <a:solidFill>
                  <a:schemeClr val="tx2"/>
                </a:solidFill>
                <a:latin typeface="Times New Roman" panose="02020603050405020304" pitchFamily="18" charset="0"/>
              </a:rPr>
              <a:t>交换机</a:t>
            </a:r>
            <a:endParaRPr lang="en-US" altLang="zh-CN" sz="2400" b="0" dirty="0">
              <a:solidFill>
                <a:schemeClr val="tx2"/>
              </a:solidFill>
              <a:latin typeface="Times New Roman" panose="02020603050405020304" pitchFamily="18" charset="0"/>
            </a:endParaRPr>
          </a:p>
          <a:p>
            <a:pPr lvl="2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200" b="0" dirty="0">
                <a:solidFill>
                  <a:schemeClr val="tx2"/>
                </a:solidFill>
                <a:latin typeface="Times New Roman" panose="02020603050405020304" pitchFamily="18" charset="0"/>
              </a:rPr>
              <a:t>帧的交换方式：直接转发、存储转发、改进的直接转发</a:t>
            </a:r>
            <a:endParaRPr lang="en-US" altLang="zh-CN" sz="2200" b="0" dirty="0">
              <a:solidFill>
                <a:schemeClr val="tx2"/>
              </a:solidFill>
              <a:latin typeface="Times New Roman" panose="02020603050405020304" pitchFamily="18" charset="0"/>
            </a:endParaRPr>
          </a:p>
          <a:p>
            <a:pPr lvl="2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200" b="0" dirty="0">
                <a:solidFill>
                  <a:schemeClr val="tx2"/>
                </a:solidFill>
                <a:latin typeface="Times New Roman" panose="02020603050405020304" pitchFamily="18" charset="0"/>
              </a:rPr>
              <a:t>虚拟局域网</a:t>
            </a:r>
            <a:r>
              <a:rPr lang="en-US" altLang="zh-CN" sz="2200" b="0" dirty="0">
                <a:solidFill>
                  <a:schemeClr val="tx2"/>
                </a:solidFill>
                <a:latin typeface="Times New Roman" panose="02020603050405020304" pitchFamily="18" charset="0"/>
              </a:rPr>
              <a:t>VLAN</a:t>
            </a:r>
          </a:p>
        </p:txBody>
      </p:sp>
    </p:spTree>
    <p:extLst>
      <p:ext uri="{BB962C8B-B14F-4D97-AF65-F5344CB8AC3E}">
        <p14:creationId xmlns:p14="http://schemas.microsoft.com/office/powerpoint/2010/main" val="1737380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251520" y="764704"/>
            <a:ext cx="1717137" cy="4552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lnSpc>
                <a:spcPct val="150000"/>
              </a:lnSpc>
              <a:buNone/>
            </a:pPr>
            <a:r>
              <a:rPr lang="zh-CN" altLang="en-US" b="0" dirty="0">
                <a:solidFill>
                  <a:schemeClr val="tx2"/>
                </a:solidFill>
                <a:latin typeface="Times New Roman" panose="02020603050405020304" pitchFamily="18" charset="0"/>
              </a:rPr>
              <a:t>以太网 </a:t>
            </a:r>
            <a:r>
              <a:rPr lang="en-US" altLang="zh-CN" b="0" dirty="0">
                <a:solidFill>
                  <a:schemeClr val="tx2"/>
                </a:solidFill>
                <a:latin typeface="Times New Roman" panose="02020603050405020304" pitchFamily="18" charset="0"/>
              </a:rPr>
              <a:t>Ethernet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A178823E-3919-4F1B-8694-0AC3B0BB522A}"/>
              </a:ext>
            </a:extLst>
          </p:cNvPr>
          <p:cNvGrpSpPr/>
          <p:nvPr/>
        </p:nvGrpSpPr>
        <p:grpSpPr>
          <a:xfrm>
            <a:off x="709392" y="1772816"/>
            <a:ext cx="7823047" cy="2016224"/>
            <a:chOff x="709393" y="1772816"/>
            <a:chExt cx="7725216" cy="1487272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A5D00EF2-F1DF-4C4C-9B80-4BAB801E2F05}"/>
                </a:ext>
              </a:extLst>
            </p:cNvPr>
            <p:cNvSpPr/>
            <p:nvPr/>
          </p:nvSpPr>
          <p:spPr>
            <a:xfrm>
              <a:off x="755576" y="1772816"/>
              <a:ext cx="7632848" cy="1440160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L 形 7">
              <a:extLst>
                <a:ext uri="{FF2B5EF4-FFF2-40B4-BE49-F238E27FC236}">
                  <a16:creationId xmlns:a16="http://schemas.microsoft.com/office/drawing/2014/main" id="{83A62374-351E-4F86-B12D-83F97B0F543C}"/>
                </a:ext>
              </a:extLst>
            </p:cNvPr>
            <p:cNvSpPr/>
            <p:nvPr/>
          </p:nvSpPr>
          <p:spPr>
            <a:xfrm rot="5400000">
              <a:off x="696481" y="1785730"/>
              <a:ext cx="288030" cy="262206"/>
            </a:xfrm>
            <a:prstGeom prst="corner">
              <a:avLst>
                <a:gd name="adj1" fmla="val 26554"/>
                <a:gd name="adj2" fmla="val 21879"/>
              </a:avLst>
            </a:prstGeom>
            <a:solidFill>
              <a:schemeClr val="accent2">
                <a:lumMod val="90000"/>
              </a:schemeClr>
            </a:solidFill>
            <a:ln>
              <a:solidFill>
                <a:schemeClr val="accent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L 形 8">
              <a:extLst>
                <a:ext uri="{FF2B5EF4-FFF2-40B4-BE49-F238E27FC236}">
                  <a16:creationId xmlns:a16="http://schemas.microsoft.com/office/drawing/2014/main" id="{9A739D58-E96E-47A0-82A8-D7776552B9D5}"/>
                </a:ext>
              </a:extLst>
            </p:cNvPr>
            <p:cNvSpPr/>
            <p:nvPr/>
          </p:nvSpPr>
          <p:spPr>
            <a:xfrm rot="16200000">
              <a:off x="8171937" y="2997417"/>
              <a:ext cx="263137" cy="262206"/>
            </a:xfrm>
            <a:prstGeom prst="corner">
              <a:avLst>
                <a:gd name="adj1" fmla="val 30609"/>
                <a:gd name="adj2" fmla="val 23906"/>
              </a:avLst>
            </a:prstGeom>
            <a:solidFill>
              <a:schemeClr val="accent2">
                <a:lumMod val="90000"/>
              </a:schemeClr>
            </a:solidFill>
            <a:ln>
              <a:solidFill>
                <a:schemeClr val="accent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内容占位符 4">
            <a:extLst>
              <a:ext uri="{FF2B5EF4-FFF2-40B4-BE49-F238E27FC236}">
                <a16:creationId xmlns:a16="http://schemas.microsoft.com/office/drawing/2014/main" id="{3F27DFA8-2E19-4571-885F-99980F07B80C}"/>
              </a:ext>
            </a:extLst>
          </p:cNvPr>
          <p:cNvSpPr txBox="1">
            <a:spLocks/>
          </p:cNvSpPr>
          <p:nvPr/>
        </p:nvSpPr>
        <p:spPr bwMode="auto">
          <a:xfrm>
            <a:off x="755576" y="1772816"/>
            <a:ext cx="7632848" cy="1944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90488" indent="-90488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382588" indent="-182563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566738" indent="-182563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749300" indent="-182563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931863" indent="-182563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1389063" indent="-182563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1846263" indent="-182563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2303463" indent="-182563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2760663" indent="-182563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b="0" dirty="0">
                <a:solidFill>
                  <a:schemeClr val="tx2"/>
                </a:solidFill>
                <a:latin typeface="Times New Roman" panose="02020603050405020304" pitchFamily="18" charset="0"/>
              </a:rPr>
              <a:t> 以太网数据传输特点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b="0" dirty="0">
                <a:solidFill>
                  <a:schemeClr val="tx2"/>
                </a:solidFill>
                <a:latin typeface="Times New Roman" panose="02020603050405020304" pitchFamily="18" charset="0"/>
              </a:rPr>
              <a:t>载波侦听多路访问</a:t>
            </a:r>
            <a:r>
              <a:rPr lang="en-US" altLang="zh-CN" sz="1600" b="0" dirty="0">
                <a:solidFill>
                  <a:schemeClr val="tx2"/>
                </a:solidFill>
                <a:latin typeface="Times New Roman" panose="02020603050405020304" pitchFamily="18" charset="0"/>
              </a:rPr>
              <a:t>/</a:t>
            </a:r>
            <a:r>
              <a:rPr lang="zh-CN" altLang="en-US" sz="1600" b="0" dirty="0">
                <a:solidFill>
                  <a:schemeClr val="tx2"/>
                </a:solidFill>
                <a:latin typeface="Times New Roman" panose="02020603050405020304" pitchFamily="18" charset="0"/>
              </a:rPr>
              <a:t>冲突检测（</a:t>
            </a:r>
            <a:r>
              <a:rPr lang="en-US" altLang="zh-CN" sz="1600" b="0" dirty="0">
                <a:solidFill>
                  <a:schemeClr val="tx2"/>
                </a:solidFill>
                <a:latin typeface="Times New Roman" panose="02020603050405020304" pitchFamily="18" charset="0"/>
              </a:rPr>
              <a:t>CSMA/CD</a:t>
            </a:r>
            <a:r>
              <a:rPr lang="zh-CN" altLang="en-US" sz="1600" b="0" dirty="0">
                <a:solidFill>
                  <a:schemeClr val="tx2"/>
                </a:solidFill>
                <a:latin typeface="Times New Roman" panose="02020603050405020304" pitchFamily="18" charset="0"/>
              </a:rPr>
              <a:t>）技术</a:t>
            </a:r>
          </a:p>
          <a:p>
            <a:pPr marL="5778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b="0" dirty="0">
                <a:solidFill>
                  <a:schemeClr val="tx2"/>
                </a:solidFill>
                <a:latin typeface="Times New Roman" panose="02020603050405020304" pitchFamily="18" charset="0"/>
              </a:rPr>
              <a:t>载波侦听：监听总线占用</a:t>
            </a:r>
          </a:p>
          <a:p>
            <a:pPr marL="5778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b="0" dirty="0">
                <a:solidFill>
                  <a:schemeClr val="tx2"/>
                </a:solidFill>
                <a:latin typeface="Times New Roman" panose="02020603050405020304" pitchFamily="18" charset="0"/>
              </a:rPr>
              <a:t>多路访问：平等访问总线</a:t>
            </a:r>
          </a:p>
          <a:p>
            <a:pPr marL="5778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b="0" dirty="0">
                <a:solidFill>
                  <a:schemeClr val="tx2"/>
                </a:solidFill>
                <a:latin typeface="Times New Roman" panose="02020603050405020304" pitchFamily="18" charset="0"/>
              </a:rPr>
              <a:t>冲突检测：冲突不可避免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zh-CN" sz="1600" b="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1" name="Object 3">
            <a:extLst>
              <a:ext uri="{FF2B5EF4-FFF2-40B4-BE49-F238E27FC236}">
                <a16:creationId xmlns:a16="http://schemas.microsoft.com/office/drawing/2014/main" id="{84574BB6-6B55-4F4B-B88A-097D081AD6C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97137743"/>
              </p:ext>
            </p:extLst>
          </p:nvPr>
        </p:nvGraphicFramePr>
        <p:xfrm>
          <a:off x="3635896" y="3755753"/>
          <a:ext cx="5184775" cy="298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92" name="Visio" r:id="rId3" imgW="3149600" imgH="1955800" progId="Visio.Drawing.11">
                  <p:embed/>
                </p:oleObj>
              </mc:Choice>
              <mc:Fallback>
                <p:oleObj name="Visio" r:id="rId3" imgW="3149600" imgH="1955800" progId="Visio.Drawing.11">
                  <p:embed/>
                  <p:pic>
                    <p:nvPicPr>
                      <p:cNvPr id="11292" name="Object 3">
                        <a:extLst>
                          <a:ext uri="{FF2B5EF4-FFF2-40B4-BE49-F238E27FC236}">
                            <a16:creationId xmlns:a16="http://schemas.microsoft.com/office/drawing/2014/main" id="{00A471F1-D01D-4C16-9057-D75A52FEDAC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35896" y="3755753"/>
                        <a:ext cx="5184775" cy="29860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矩形 31">
            <a:extLst>
              <a:ext uri="{FF2B5EF4-FFF2-40B4-BE49-F238E27FC236}">
                <a16:creationId xmlns:a16="http://schemas.microsoft.com/office/drawing/2014/main" id="{AE152AD4-6E14-491F-BC42-446D942BAD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7624" y="5180012"/>
            <a:ext cx="214788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5" action="ppaction://hlinkfile"/>
              </a:rPr>
              <a:t>CSMA/CD</a:t>
            </a:r>
            <a:r>
              <a:rPr lang="zh-CN" altLang="en-US">
                <a:solidFill>
                  <a:schemeClr val="tx2"/>
                </a:solidFill>
                <a:latin typeface="Times New Roman" panose="02020603050405020304" pitchFamily="18" charset="0"/>
                <a:ea typeface="楷体" panose="02010609060101010101" pitchFamily="49" charset="-122"/>
                <a:hlinkClick r:id="rId5" action="ppaction://hlinkfile"/>
              </a:rPr>
              <a:t>工作特点</a:t>
            </a:r>
            <a:endParaRPr lang="zh-CN" altLang="en-US">
              <a:solidFill>
                <a:schemeClr val="tx2"/>
              </a:solidFill>
              <a:latin typeface="Times New Roman" panose="02020603050405020304" pitchFamily="18" charset="0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82680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251520" y="764704"/>
            <a:ext cx="2492990" cy="4552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lnSpc>
                <a:spcPct val="150000"/>
              </a:lnSpc>
              <a:buNone/>
            </a:pPr>
            <a:r>
              <a:rPr lang="zh-CN" altLang="en-US" b="0" dirty="0">
                <a:solidFill>
                  <a:schemeClr val="tx2"/>
                </a:solidFill>
                <a:latin typeface="Times New Roman" panose="02020603050405020304" pitchFamily="18" charset="0"/>
              </a:rPr>
              <a:t>以太网的冲突检测方式</a:t>
            </a:r>
            <a:endParaRPr lang="en-US" altLang="zh-CN" b="0" dirty="0">
              <a:solidFill>
                <a:schemeClr val="tx2"/>
              </a:solidFill>
              <a:latin typeface="Times New Roman" panose="02020603050405020304" pitchFamily="18" charset="0"/>
            </a:endParaRPr>
          </a:p>
        </p:txBody>
      </p:sp>
      <p:graphicFrame>
        <p:nvGraphicFramePr>
          <p:cNvPr id="13" name="Object 3">
            <a:extLst>
              <a:ext uri="{FF2B5EF4-FFF2-40B4-BE49-F238E27FC236}">
                <a16:creationId xmlns:a16="http://schemas.microsoft.com/office/drawing/2014/main" id="{8445F9E7-B814-4774-A85E-1BF85EA3B5E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932363" y="1341438"/>
          <a:ext cx="3884612" cy="525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26" name="Visio" r:id="rId3" imgW="3632200" imgH="4914900" progId="Visio.Drawing.11">
                  <p:embed/>
                </p:oleObj>
              </mc:Choice>
              <mc:Fallback>
                <p:oleObj name="Visio" r:id="rId3" imgW="3632200" imgH="4914900" progId="Visio.Drawing.11">
                  <p:embed/>
                  <p:pic>
                    <p:nvPicPr>
                      <p:cNvPr id="13341" name="Object 3">
                        <a:extLst>
                          <a:ext uri="{FF2B5EF4-FFF2-40B4-BE49-F238E27FC236}">
                            <a16:creationId xmlns:a16="http://schemas.microsoft.com/office/drawing/2014/main" id="{FCD32873-FB37-43BE-811A-DFF0412F2F6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32363" y="1341438"/>
                        <a:ext cx="3884612" cy="5257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4">
            <a:extLst>
              <a:ext uri="{FF2B5EF4-FFF2-40B4-BE49-F238E27FC236}">
                <a16:creationId xmlns:a16="http://schemas.microsoft.com/office/drawing/2014/main" id="{EF0F5406-09FA-4DF0-8D00-E54EC3C3AA5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07975" y="2492375"/>
          <a:ext cx="4624388" cy="1152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27" name="Visio" r:id="rId5" imgW="4648200" imgH="1219200" progId="Visio.Drawing.11">
                  <p:embed/>
                </p:oleObj>
              </mc:Choice>
              <mc:Fallback>
                <p:oleObj name="Visio" r:id="rId5" imgW="4648200" imgH="1219200" progId="Visio.Drawing.11">
                  <p:embed/>
                  <p:pic>
                    <p:nvPicPr>
                      <p:cNvPr id="13343" name="Object 4">
                        <a:extLst>
                          <a:ext uri="{FF2B5EF4-FFF2-40B4-BE49-F238E27FC236}">
                            <a16:creationId xmlns:a16="http://schemas.microsoft.com/office/drawing/2014/main" id="{C3EFC607-DA09-47FE-ACC8-D0348E64A59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7975" y="2492375"/>
                        <a:ext cx="4624388" cy="1152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99532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251520" y="764704"/>
            <a:ext cx="2492990" cy="4552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lnSpc>
                <a:spcPct val="150000"/>
              </a:lnSpc>
              <a:buNone/>
            </a:pPr>
            <a:r>
              <a:rPr lang="zh-CN" altLang="en-US" b="0" dirty="0">
                <a:solidFill>
                  <a:schemeClr val="tx2"/>
                </a:solidFill>
                <a:latin typeface="Times New Roman" panose="02020603050405020304" pitchFamily="18" charset="0"/>
              </a:rPr>
              <a:t>以太网的冲突检测方式</a:t>
            </a:r>
            <a:endParaRPr lang="en-US" altLang="zh-CN" b="0" dirty="0">
              <a:solidFill>
                <a:schemeClr val="tx2"/>
              </a:solidFill>
              <a:latin typeface="Times New Roman" panose="02020603050405020304" pitchFamily="18" charset="0"/>
            </a:endParaRPr>
          </a:p>
        </p:txBody>
      </p:sp>
      <p:graphicFrame>
        <p:nvGraphicFramePr>
          <p:cNvPr id="5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74173351"/>
              </p:ext>
            </p:extLst>
          </p:nvPr>
        </p:nvGraphicFramePr>
        <p:xfrm>
          <a:off x="1763688" y="2132856"/>
          <a:ext cx="5614988" cy="3744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61" name="Visio" r:id="rId3" imgW="3187700" imgH="2120900" progId="Visio.Drawing.11">
                  <p:embed/>
                </p:oleObj>
              </mc:Choice>
              <mc:Fallback>
                <p:oleObj name="Visio" r:id="rId3" imgW="3187700" imgH="212090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63688" y="2132856"/>
                        <a:ext cx="5614988" cy="3744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03595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251520" y="764704"/>
            <a:ext cx="1107996" cy="4552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lnSpc>
                <a:spcPct val="150000"/>
              </a:lnSpc>
              <a:buNone/>
            </a:pPr>
            <a:r>
              <a:rPr lang="zh-CN" altLang="en-US" b="0" dirty="0">
                <a:solidFill>
                  <a:schemeClr val="tx2"/>
                </a:solidFill>
                <a:latin typeface="Times New Roman" panose="02020603050405020304" pitchFamily="18" charset="0"/>
              </a:rPr>
              <a:t>冲突窗口</a:t>
            </a:r>
            <a:endParaRPr lang="en-US" altLang="zh-CN" b="0" dirty="0">
              <a:solidFill>
                <a:schemeClr val="tx2"/>
              </a:solidFill>
              <a:latin typeface="Times New Roman" panose="02020603050405020304" pitchFamily="18" charset="0"/>
            </a:endParaRPr>
          </a:p>
        </p:txBody>
      </p:sp>
      <p:graphicFrame>
        <p:nvGraphicFramePr>
          <p:cNvPr id="5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33095850"/>
              </p:ext>
            </p:extLst>
          </p:nvPr>
        </p:nvGraphicFramePr>
        <p:xfrm>
          <a:off x="1619672" y="2060848"/>
          <a:ext cx="5329238" cy="2930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38" name="Visio" r:id="rId3" imgW="4025900" imgH="2413000" progId="Visio.Drawing.11">
                  <p:embed/>
                </p:oleObj>
              </mc:Choice>
              <mc:Fallback>
                <p:oleObj name="Visio" r:id="rId3" imgW="4025900" imgH="241300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9672" y="2060848"/>
                        <a:ext cx="5329238" cy="2930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矩形 32"/>
          <p:cNvSpPr>
            <a:spLocks noChangeArrowheads="1"/>
          </p:cNvSpPr>
          <p:nvPr/>
        </p:nvSpPr>
        <p:spPr bwMode="auto">
          <a:xfrm>
            <a:off x="3434185" y="5089798"/>
            <a:ext cx="15700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chemeClr val="tx2"/>
                </a:solidFill>
                <a:latin typeface="楷体" panose="02010609060101010101" pitchFamily="49" charset="-122"/>
                <a:ea typeface="楷体" panose="02010609060101010101" pitchFamily="49" charset="-122"/>
                <a:hlinkClick r:id="rId5" action="ppaction://hlinkfile"/>
              </a:rPr>
              <a:t>冲突窗口概念</a:t>
            </a:r>
            <a:endParaRPr lang="zh-CN" altLang="en-US">
              <a:solidFill>
                <a:schemeClr val="tx2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87680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251520" y="764704"/>
            <a:ext cx="1569660" cy="4552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lnSpc>
                <a:spcPct val="150000"/>
              </a:lnSpc>
              <a:buNone/>
            </a:pPr>
            <a:r>
              <a:rPr lang="zh-CN" altLang="en-US" b="0" dirty="0">
                <a:solidFill>
                  <a:schemeClr val="tx2"/>
                </a:solidFill>
                <a:latin typeface="Times New Roman" panose="02020603050405020304" pitchFamily="18" charset="0"/>
              </a:rPr>
              <a:t>以太网帧结构</a:t>
            </a:r>
            <a:endParaRPr lang="en-US" altLang="zh-CN" b="0" dirty="0">
              <a:solidFill>
                <a:schemeClr val="tx2"/>
              </a:solidFill>
              <a:latin typeface="Times New Roman" panose="02020603050405020304" pitchFamily="18" charset="0"/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0EDF4CE6-5AEA-4E4C-9D9F-DB46E70B27F7}"/>
              </a:ext>
            </a:extLst>
          </p:cNvPr>
          <p:cNvGrpSpPr/>
          <p:nvPr/>
        </p:nvGrpSpPr>
        <p:grpSpPr>
          <a:xfrm>
            <a:off x="709392" y="1412776"/>
            <a:ext cx="7823047" cy="2016224"/>
            <a:chOff x="709393" y="1772816"/>
            <a:chExt cx="7725216" cy="1487272"/>
          </a:xfrm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AB543E9B-9694-4701-85A1-C7BA63A874B3}"/>
                </a:ext>
              </a:extLst>
            </p:cNvPr>
            <p:cNvSpPr/>
            <p:nvPr/>
          </p:nvSpPr>
          <p:spPr>
            <a:xfrm>
              <a:off x="755576" y="1772816"/>
              <a:ext cx="7632848" cy="1440160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L 形 9">
              <a:extLst>
                <a:ext uri="{FF2B5EF4-FFF2-40B4-BE49-F238E27FC236}">
                  <a16:creationId xmlns:a16="http://schemas.microsoft.com/office/drawing/2014/main" id="{886F6752-F855-49D8-8C73-07C801A30C51}"/>
                </a:ext>
              </a:extLst>
            </p:cNvPr>
            <p:cNvSpPr/>
            <p:nvPr/>
          </p:nvSpPr>
          <p:spPr>
            <a:xfrm rot="5400000">
              <a:off x="696481" y="1785730"/>
              <a:ext cx="288030" cy="262206"/>
            </a:xfrm>
            <a:prstGeom prst="corner">
              <a:avLst>
                <a:gd name="adj1" fmla="val 26554"/>
                <a:gd name="adj2" fmla="val 21879"/>
              </a:avLst>
            </a:prstGeom>
            <a:solidFill>
              <a:schemeClr val="accent2">
                <a:lumMod val="90000"/>
              </a:schemeClr>
            </a:solidFill>
            <a:ln>
              <a:solidFill>
                <a:schemeClr val="accent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L 形 10">
              <a:extLst>
                <a:ext uri="{FF2B5EF4-FFF2-40B4-BE49-F238E27FC236}">
                  <a16:creationId xmlns:a16="http://schemas.microsoft.com/office/drawing/2014/main" id="{F6ADBF11-6CD2-4F6B-9F67-2A743F22F2FC}"/>
                </a:ext>
              </a:extLst>
            </p:cNvPr>
            <p:cNvSpPr/>
            <p:nvPr/>
          </p:nvSpPr>
          <p:spPr>
            <a:xfrm rot="16200000">
              <a:off x="8171937" y="2997417"/>
              <a:ext cx="263137" cy="262206"/>
            </a:xfrm>
            <a:prstGeom prst="corner">
              <a:avLst>
                <a:gd name="adj1" fmla="val 30609"/>
                <a:gd name="adj2" fmla="val 23906"/>
              </a:avLst>
            </a:prstGeom>
            <a:solidFill>
              <a:schemeClr val="accent2">
                <a:lumMod val="90000"/>
              </a:schemeClr>
            </a:solidFill>
            <a:ln>
              <a:solidFill>
                <a:schemeClr val="accent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内容占位符 4">
            <a:extLst>
              <a:ext uri="{FF2B5EF4-FFF2-40B4-BE49-F238E27FC236}">
                <a16:creationId xmlns:a16="http://schemas.microsoft.com/office/drawing/2014/main" id="{7209408F-28EF-4E31-85F5-9C6ED779C649}"/>
              </a:ext>
            </a:extLst>
          </p:cNvPr>
          <p:cNvSpPr txBox="1">
            <a:spLocks/>
          </p:cNvSpPr>
          <p:nvPr/>
        </p:nvSpPr>
        <p:spPr bwMode="auto">
          <a:xfrm>
            <a:off x="755576" y="1412776"/>
            <a:ext cx="7632848" cy="1944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90488" indent="-90488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382588" indent="-182563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566738" indent="-182563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749300" indent="-182563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931863" indent="-182563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1389063" indent="-182563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1846263" indent="-182563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2303463" indent="-182563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2760663" indent="-182563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b="0" dirty="0">
                <a:solidFill>
                  <a:schemeClr val="tx2"/>
                </a:solidFill>
                <a:latin typeface="Times New Roman" panose="02020603050405020304" pitchFamily="18" charset="0"/>
              </a:rPr>
              <a:t>前导符</a:t>
            </a:r>
            <a:r>
              <a:rPr lang="en-US" altLang="zh-CN" sz="1600" b="0" dirty="0">
                <a:solidFill>
                  <a:schemeClr val="tx2"/>
                </a:solidFill>
                <a:latin typeface="Times New Roman" panose="02020603050405020304" pitchFamily="18" charset="0"/>
              </a:rPr>
              <a:t>/</a:t>
            </a:r>
            <a:r>
              <a:rPr lang="zh-CN" altLang="en-US" sz="1600" b="0" dirty="0">
                <a:solidFill>
                  <a:schemeClr val="tx2"/>
                </a:solidFill>
                <a:latin typeface="Times New Roman" panose="02020603050405020304" pitchFamily="18" charset="0"/>
              </a:rPr>
              <a:t>帧前定界符：由</a:t>
            </a:r>
            <a:r>
              <a:rPr lang="en-US" altLang="zh-CN" sz="1600" b="0" dirty="0">
                <a:solidFill>
                  <a:schemeClr val="tx2"/>
                </a:solidFill>
                <a:latin typeface="Times New Roman" panose="02020603050405020304" pitchFamily="18" charset="0"/>
              </a:rPr>
              <a:t>10101010</a:t>
            </a:r>
            <a:r>
              <a:rPr lang="zh-CN" altLang="en-US" sz="1600" b="0" dirty="0">
                <a:solidFill>
                  <a:schemeClr val="tx2"/>
                </a:solidFill>
                <a:latin typeface="Times New Roman" panose="02020603050405020304" pitchFamily="18" charset="0"/>
              </a:rPr>
              <a:t>比特流组成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b="0" dirty="0">
                <a:solidFill>
                  <a:schemeClr val="tx2"/>
                </a:solidFill>
                <a:latin typeface="Times New Roman" panose="02020603050405020304" pitchFamily="18" charset="0"/>
              </a:rPr>
              <a:t>目的地址、源地址：</a:t>
            </a:r>
            <a:r>
              <a:rPr lang="en-US" altLang="zh-CN" sz="1600" b="0" dirty="0">
                <a:solidFill>
                  <a:schemeClr val="tx2"/>
                </a:solidFill>
                <a:latin typeface="Times New Roman" panose="02020603050405020304" pitchFamily="18" charset="0"/>
              </a:rPr>
              <a:t>MAC</a:t>
            </a:r>
            <a:r>
              <a:rPr lang="zh-CN" altLang="en-US" sz="1600" b="0" dirty="0">
                <a:solidFill>
                  <a:schemeClr val="tx2"/>
                </a:solidFill>
                <a:latin typeface="Times New Roman" panose="02020603050405020304" pitchFamily="18" charset="0"/>
              </a:rPr>
              <a:t>地址（</a:t>
            </a:r>
            <a:r>
              <a:rPr lang="en-US" altLang="zh-CN" sz="1600" b="0" dirty="0">
                <a:solidFill>
                  <a:schemeClr val="tx2"/>
                </a:solidFill>
                <a:latin typeface="Times New Roman" panose="02020603050405020304" pitchFamily="18" charset="0"/>
              </a:rPr>
              <a:t>6</a:t>
            </a:r>
            <a:r>
              <a:rPr lang="zh-CN" altLang="en-US" sz="1600" b="0" dirty="0">
                <a:solidFill>
                  <a:schemeClr val="tx2"/>
                </a:solidFill>
                <a:latin typeface="Times New Roman" panose="02020603050405020304" pitchFamily="18" charset="0"/>
              </a:rPr>
              <a:t>字节）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b="0" dirty="0">
                <a:solidFill>
                  <a:schemeClr val="tx2"/>
                </a:solidFill>
                <a:latin typeface="Times New Roman" panose="02020603050405020304" pitchFamily="18" charset="0"/>
              </a:rPr>
              <a:t>类型：网络层协议类型（</a:t>
            </a:r>
            <a:r>
              <a:rPr lang="en-US" altLang="zh-CN" sz="1600" b="0" dirty="0">
                <a:solidFill>
                  <a:schemeClr val="tx2"/>
                </a:solidFill>
                <a:latin typeface="Times New Roman" panose="02020603050405020304" pitchFamily="18" charset="0"/>
              </a:rPr>
              <a:t>0x800</a:t>
            </a:r>
            <a:r>
              <a:rPr lang="zh-CN" altLang="en-US" sz="1600" b="0" dirty="0">
                <a:solidFill>
                  <a:schemeClr val="tx2"/>
                </a:solidFill>
                <a:latin typeface="Times New Roman" panose="02020603050405020304" pitchFamily="18" charset="0"/>
              </a:rPr>
              <a:t>表示</a:t>
            </a:r>
            <a:r>
              <a:rPr lang="en-US" altLang="zh-CN" sz="1600" b="0" dirty="0">
                <a:solidFill>
                  <a:schemeClr val="tx2"/>
                </a:solidFill>
                <a:latin typeface="Times New Roman" panose="02020603050405020304" pitchFamily="18" charset="0"/>
              </a:rPr>
              <a:t>IP</a:t>
            </a:r>
            <a:r>
              <a:rPr lang="zh-CN" altLang="en-US" sz="1600" b="0" dirty="0">
                <a:solidFill>
                  <a:schemeClr val="tx2"/>
                </a:solidFill>
                <a:latin typeface="Times New Roman" panose="02020603050405020304" pitchFamily="18" charset="0"/>
              </a:rPr>
              <a:t>协议；</a:t>
            </a:r>
            <a:r>
              <a:rPr lang="en-US" altLang="zh-CN" sz="1600" b="0" dirty="0">
                <a:solidFill>
                  <a:schemeClr val="tx2"/>
                </a:solidFill>
                <a:latin typeface="Times New Roman" panose="02020603050405020304" pitchFamily="18" charset="0"/>
              </a:rPr>
              <a:t>0x8137</a:t>
            </a:r>
            <a:r>
              <a:rPr lang="zh-CN" altLang="en-US" sz="1600" b="0" dirty="0">
                <a:solidFill>
                  <a:schemeClr val="tx2"/>
                </a:solidFill>
                <a:latin typeface="Times New Roman" panose="02020603050405020304" pitchFamily="18" charset="0"/>
              </a:rPr>
              <a:t>表示</a:t>
            </a:r>
            <a:r>
              <a:rPr lang="en-US" altLang="zh-CN" sz="1600" b="0" dirty="0">
                <a:solidFill>
                  <a:schemeClr val="tx2"/>
                </a:solidFill>
                <a:latin typeface="Times New Roman" panose="02020603050405020304" pitchFamily="18" charset="0"/>
              </a:rPr>
              <a:t>IPX</a:t>
            </a:r>
            <a:r>
              <a:rPr lang="zh-CN" altLang="en-US" sz="1600" b="0" dirty="0">
                <a:solidFill>
                  <a:schemeClr val="tx2"/>
                </a:solidFill>
                <a:latin typeface="Times New Roman" panose="02020603050405020304" pitchFamily="18" charset="0"/>
              </a:rPr>
              <a:t>协议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b="0" dirty="0">
                <a:solidFill>
                  <a:schemeClr val="tx2"/>
                </a:solidFill>
                <a:latin typeface="Times New Roman" panose="02020603050405020304" pitchFamily="18" charset="0"/>
              </a:rPr>
              <a:t>数据：</a:t>
            </a:r>
            <a:r>
              <a:rPr lang="en-US" altLang="zh-CN" sz="1600" b="0" dirty="0">
                <a:solidFill>
                  <a:schemeClr val="tx2"/>
                </a:solidFill>
                <a:latin typeface="Times New Roman" panose="02020603050405020304" pitchFamily="18" charset="0"/>
              </a:rPr>
              <a:t>46B~1500B</a:t>
            </a:r>
            <a:r>
              <a:rPr lang="zh-CN" altLang="en-US" sz="1600" b="0" dirty="0">
                <a:solidFill>
                  <a:schemeClr val="tx2"/>
                </a:solidFill>
                <a:latin typeface="Times New Roman" panose="02020603050405020304" pitchFamily="18" charset="0"/>
              </a:rPr>
              <a:t>（帧头长度为</a:t>
            </a:r>
            <a:r>
              <a:rPr lang="en-US" altLang="zh-CN" sz="1600" b="0" dirty="0">
                <a:solidFill>
                  <a:schemeClr val="tx2"/>
                </a:solidFill>
                <a:latin typeface="Times New Roman" panose="02020603050405020304" pitchFamily="18" charset="0"/>
              </a:rPr>
              <a:t>18B</a:t>
            </a:r>
            <a:r>
              <a:rPr lang="zh-CN" altLang="en-US" sz="1600" b="0" dirty="0">
                <a:solidFill>
                  <a:schemeClr val="tx2"/>
                </a:solidFill>
                <a:latin typeface="Times New Roman" panose="02020603050405020304" pitchFamily="18" charset="0"/>
              </a:rPr>
              <a:t>）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b="0" dirty="0">
                <a:solidFill>
                  <a:schemeClr val="tx2"/>
                </a:solidFill>
                <a:latin typeface="Times New Roman" panose="02020603050405020304" pitchFamily="18" charset="0"/>
              </a:rPr>
              <a:t>帧校验：</a:t>
            </a:r>
            <a:r>
              <a:rPr lang="en-US" altLang="zh-CN" sz="1600" b="0" dirty="0">
                <a:solidFill>
                  <a:schemeClr val="tx2"/>
                </a:solidFill>
                <a:latin typeface="Times New Roman" panose="02020603050405020304" pitchFamily="18" charset="0"/>
              </a:rPr>
              <a:t>32</a:t>
            </a:r>
            <a:r>
              <a:rPr lang="zh-CN" altLang="en-US" sz="1600" b="0" dirty="0">
                <a:solidFill>
                  <a:schemeClr val="tx2"/>
                </a:solidFill>
                <a:latin typeface="Times New Roman" panose="02020603050405020304" pitchFamily="18" charset="0"/>
              </a:rPr>
              <a:t>位</a:t>
            </a:r>
            <a:r>
              <a:rPr lang="en-US" altLang="zh-CN" sz="1600" b="0" dirty="0">
                <a:solidFill>
                  <a:schemeClr val="tx2"/>
                </a:solidFill>
                <a:latin typeface="Times New Roman" panose="02020603050405020304" pitchFamily="18" charset="0"/>
              </a:rPr>
              <a:t>CRC</a:t>
            </a:r>
            <a:r>
              <a:rPr lang="zh-CN" altLang="en-US" sz="1600" b="0" dirty="0">
                <a:solidFill>
                  <a:schemeClr val="tx2"/>
                </a:solidFill>
                <a:latin typeface="Times New Roman" panose="02020603050405020304" pitchFamily="18" charset="0"/>
              </a:rPr>
              <a:t>校验（目的地址、源地址、类型、帧数据）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zh-CN" sz="1600" b="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59E3897-C62E-4236-8EDB-F80010C19D08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3429001"/>
            <a:ext cx="6482828" cy="2883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291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251520" y="764704"/>
            <a:ext cx="1569660" cy="4552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lnSpc>
                <a:spcPct val="150000"/>
              </a:lnSpc>
              <a:buNone/>
            </a:pPr>
            <a:r>
              <a:rPr lang="zh-CN" altLang="en-US" b="0" dirty="0">
                <a:solidFill>
                  <a:schemeClr val="tx2"/>
                </a:solidFill>
                <a:latin typeface="Times New Roman" panose="02020603050405020304" pitchFamily="18" charset="0"/>
              </a:rPr>
              <a:t>以太网帧结构</a:t>
            </a:r>
            <a:endParaRPr lang="en-US" altLang="zh-CN" b="0" dirty="0">
              <a:solidFill>
                <a:schemeClr val="tx2"/>
              </a:solidFill>
              <a:latin typeface="Times New Roman" panose="02020603050405020304" pitchFamily="18" charset="0"/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0EDF4CE6-5AEA-4E4C-9D9F-DB46E70B27F7}"/>
              </a:ext>
            </a:extLst>
          </p:cNvPr>
          <p:cNvGrpSpPr/>
          <p:nvPr/>
        </p:nvGrpSpPr>
        <p:grpSpPr>
          <a:xfrm>
            <a:off x="709392" y="1772816"/>
            <a:ext cx="7823048" cy="1152128"/>
            <a:chOff x="709393" y="1772816"/>
            <a:chExt cx="7725216" cy="1487272"/>
          </a:xfrm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AB543E9B-9694-4701-85A1-C7BA63A874B3}"/>
                </a:ext>
              </a:extLst>
            </p:cNvPr>
            <p:cNvSpPr/>
            <p:nvPr/>
          </p:nvSpPr>
          <p:spPr>
            <a:xfrm>
              <a:off x="755576" y="1772816"/>
              <a:ext cx="7632848" cy="1440160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L 形 9">
              <a:extLst>
                <a:ext uri="{FF2B5EF4-FFF2-40B4-BE49-F238E27FC236}">
                  <a16:creationId xmlns:a16="http://schemas.microsoft.com/office/drawing/2014/main" id="{886F6752-F855-49D8-8C73-07C801A30C51}"/>
                </a:ext>
              </a:extLst>
            </p:cNvPr>
            <p:cNvSpPr/>
            <p:nvPr/>
          </p:nvSpPr>
          <p:spPr>
            <a:xfrm rot="5400000">
              <a:off x="696481" y="1785730"/>
              <a:ext cx="288030" cy="262206"/>
            </a:xfrm>
            <a:prstGeom prst="corner">
              <a:avLst>
                <a:gd name="adj1" fmla="val 26554"/>
                <a:gd name="adj2" fmla="val 21879"/>
              </a:avLst>
            </a:prstGeom>
            <a:solidFill>
              <a:schemeClr val="accent2">
                <a:lumMod val="90000"/>
              </a:schemeClr>
            </a:solidFill>
            <a:ln>
              <a:solidFill>
                <a:schemeClr val="accent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L 形 10">
              <a:extLst>
                <a:ext uri="{FF2B5EF4-FFF2-40B4-BE49-F238E27FC236}">
                  <a16:creationId xmlns:a16="http://schemas.microsoft.com/office/drawing/2014/main" id="{F6ADBF11-6CD2-4F6B-9F67-2A743F22F2FC}"/>
                </a:ext>
              </a:extLst>
            </p:cNvPr>
            <p:cNvSpPr/>
            <p:nvPr/>
          </p:nvSpPr>
          <p:spPr>
            <a:xfrm rot="16200000">
              <a:off x="8171937" y="2997417"/>
              <a:ext cx="263137" cy="262206"/>
            </a:xfrm>
            <a:prstGeom prst="corner">
              <a:avLst>
                <a:gd name="adj1" fmla="val 30609"/>
                <a:gd name="adj2" fmla="val 23906"/>
              </a:avLst>
            </a:prstGeom>
            <a:solidFill>
              <a:schemeClr val="accent2">
                <a:lumMod val="90000"/>
              </a:schemeClr>
            </a:solidFill>
            <a:ln>
              <a:solidFill>
                <a:schemeClr val="accent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内容占位符 4">
            <a:extLst>
              <a:ext uri="{FF2B5EF4-FFF2-40B4-BE49-F238E27FC236}">
                <a16:creationId xmlns:a16="http://schemas.microsoft.com/office/drawing/2014/main" id="{7209408F-28EF-4E31-85F5-9C6ED779C649}"/>
              </a:ext>
            </a:extLst>
          </p:cNvPr>
          <p:cNvSpPr txBox="1">
            <a:spLocks/>
          </p:cNvSpPr>
          <p:nvPr/>
        </p:nvSpPr>
        <p:spPr bwMode="auto">
          <a:xfrm>
            <a:off x="755576" y="1772816"/>
            <a:ext cx="7632848" cy="1944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90488" indent="-90488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382588" indent="-182563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566738" indent="-182563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749300" indent="-182563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931863" indent="-182563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1389063" indent="-182563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1846263" indent="-182563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2303463" indent="-182563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2760663" indent="-182563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b="0" dirty="0">
                <a:solidFill>
                  <a:schemeClr val="tx2"/>
                </a:solidFill>
                <a:latin typeface="Times New Roman" panose="02020603050405020304" pitchFamily="18" charset="0"/>
              </a:rPr>
              <a:t>网卡物理地址存储器中存储单元对应实际地址称：物理地址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b="0" dirty="0">
                <a:solidFill>
                  <a:schemeClr val="tx2"/>
                </a:solidFill>
                <a:latin typeface="Times New Roman" panose="02020603050405020304" pitchFamily="18" charset="0"/>
              </a:rPr>
              <a:t>共</a:t>
            </a:r>
            <a:r>
              <a:rPr lang="en-US" altLang="zh-CN" sz="1600" b="0" dirty="0">
                <a:solidFill>
                  <a:schemeClr val="tx2"/>
                </a:solidFill>
                <a:latin typeface="Times New Roman" panose="02020603050405020304" pitchFamily="18" charset="0"/>
              </a:rPr>
              <a:t>64</a:t>
            </a:r>
            <a:r>
              <a:rPr lang="zh-CN" altLang="en-US" sz="1600" b="0" dirty="0">
                <a:solidFill>
                  <a:schemeClr val="tx2"/>
                </a:solidFill>
                <a:latin typeface="Times New Roman" panose="02020603050405020304" pitchFamily="18" charset="0"/>
              </a:rPr>
              <a:t>位，由十六进制表示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zh-CN" sz="1600" b="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61307BB-A02D-4F0C-8502-9032738E61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56" y="3241308"/>
            <a:ext cx="6444208" cy="1542116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86886DE1-C601-4221-870F-1AECCFBCB0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655" y="4862058"/>
            <a:ext cx="7774260" cy="1339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232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3">
            <a:extLst>
              <a:ext uri="{FF2B5EF4-FFF2-40B4-BE49-F238E27FC236}">
                <a16:creationId xmlns:a16="http://schemas.microsoft.com/office/drawing/2014/main" id="{E64E96E1-D4A6-4298-9147-43BD204830C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81245302"/>
              </p:ext>
            </p:extLst>
          </p:nvPr>
        </p:nvGraphicFramePr>
        <p:xfrm>
          <a:off x="899592" y="1168400"/>
          <a:ext cx="7800975" cy="452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07" name="Visio" r:id="rId3" imgW="6680200" imgH="3873500" progId="Visio.Drawing.11">
                  <p:embed/>
                </p:oleObj>
              </mc:Choice>
              <mc:Fallback>
                <p:oleObj name="Visio" r:id="rId3" imgW="6680200" imgH="3873500" progId="Visio.Drawing.11">
                  <p:embed/>
                  <p:pic>
                    <p:nvPicPr>
                      <p:cNvPr id="22559" name="Object 3">
                        <a:extLst>
                          <a:ext uri="{FF2B5EF4-FFF2-40B4-BE49-F238E27FC236}">
                            <a16:creationId xmlns:a16="http://schemas.microsoft.com/office/drawing/2014/main" id="{D7060E89-7AC5-4C07-9A49-1B9913BB4CD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9592" y="1168400"/>
                        <a:ext cx="7800975" cy="4521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矩形 34">
            <a:extLst>
              <a:ext uri="{FF2B5EF4-FFF2-40B4-BE49-F238E27FC236}">
                <a16:creationId xmlns:a16="http://schemas.microsoft.com/office/drawing/2014/main" id="{31C78114-7230-4928-A31E-FBF3530439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0167" y="5776912"/>
            <a:ext cx="82804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chemeClr val="tx2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典型的以太网实现方法</a:t>
            </a:r>
            <a:r>
              <a:rPr lang="en-US" altLang="zh-CN">
                <a:solidFill>
                  <a:schemeClr val="tx2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           </a:t>
            </a:r>
            <a:r>
              <a:rPr lang="zh-CN" altLang="en-US">
                <a:solidFill>
                  <a:schemeClr val="tx2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                 以太网卡结构示意图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E615804-60A3-4426-9CF7-8DD1A2FC759B}"/>
              </a:ext>
            </a:extLst>
          </p:cNvPr>
          <p:cNvSpPr/>
          <p:nvPr/>
        </p:nvSpPr>
        <p:spPr>
          <a:xfrm>
            <a:off x="251520" y="764704"/>
            <a:ext cx="1569660" cy="4552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lnSpc>
                <a:spcPct val="150000"/>
              </a:lnSpc>
              <a:buNone/>
            </a:pPr>
            <a:r>
              <a:rPr lang="zh-CN" altLang="en-US" b="0" dirty="0">
                <a:solidFill>
                  <a:schemeClr val="tx2"/>
                </a:solidFill>
                <a:latin typeface="Times New Roman" panose="02020603050405020304" pitchFamily="18" charset="0"/>
              </a:rPr>
              <a:t>以太网卡节构</a:t>
            </a:r>
            <a:endParaRPr lang="en-US" altLang="zh-CN" b="0" dirty="0">
              <a:solidFill>
                <a:schemeClr val="tx2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9701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回顾">
  <a:themeElements>
    <a:clrScheme name="自定义 12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C0D8F1"/>
      </a:accent1>
      <a:accent2>
        <a:srgbClr val="C0D8F1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回顾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回顾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10970</TotalTime>
  <Words>1004</Words>
  <Application>Microsoft Office PowerPoint</Application>
  <PresentationFormat>全屏显示(4:3)</PresentationFormat>
  <Paragraphs>123</Paragraphs>
  <Slides>23</Slides>
  <Notes>2</Notes>
  <HiddenSlides>0</HiddenSlides>
  <MMClips>0</MMClips>
  <ScaleCrop>false</ScaleCrop>
  <HeadingPairs>
    <vt:vector size="8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32" baseType="lpstr">
      <vt:lpstr>楷体</vt:lpstr>
      <vt:lpstr>隶书</vt:lpstr>
      <vt:lpstr>Arial</vt:lpstr>
      <vt:lpstr>Calibri</vt:lpstr>
      <vt:lpstr>Calibri Light</vt:lpstr>
      <vt:lpstr>Times New Roman</vt:lpstr>
      <vt:lpstr>Wingdings</vt:lpstr>
      <vt:lpstr>回顾</vt:lpstr>
      <vt:lpstr>Visio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开题报告</dc:title>
  <dc:creator>Lenovo</dc:creator>
  <cp:lastModifiedBy>Lu WANG</cp:lastModifiedBy>
  <cp:revision>1093</cp:revision>
  <dcterms:created xsi:type="dcterms:W3CDTF">2014-05-03T04:50:23Z</dcterms:created>
  <dcterms:modified xsi:type="dcterms:W3CDTF">2020-02-29T16:28:53Z</dcterms:modified>
</cp:coreProperties>
</file>